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FA34D0"/>
    <a:srgbClr val="00CCFF"/>
    <a:srgbClr val="3399FF"/>
    <a:srgbClr val="FF9933"/>
    <a:srgbClr val="FF6600"/>
    <a:srgbClr val="00FF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A8EB63-01C2-4AA6-A378-59B97E3F55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s-ES"/>
              <a:t>México: Diego Rivera y Frida Kahlo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523F7-D479-41FC-A908-77C25101F2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3A5A5C-00B0-49C9-9A9D-C30286F2B92D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C2DEE-33B5-4F39-B13D-D7658ADC53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631F3-D34D-4AD6-894D-10F2C43770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8E392A-CE14-4A09-92C5-22E88058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120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s-ES"/>
              <a:t>México: Diego Rivera y Frida Kahlo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8E6B37-B88F-4C2F-86F7-2A0775342758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B4200-7559-4CBF-A98A-389CB9CF7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129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31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0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6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3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7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7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9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3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8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9937-12E4-4A96-AD8B-BE847BC5972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A16C3-96DC-4B22-B966-CCB31E67B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6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ego Rivera - Paintings,Murals,Biography of Diego Rivera">
            <a:extLst>
              <a:ext uri="{FF2B5EF4-FFF2-40B4-BE49-F238E27FC236}">
                <a16:creationId xmlns:a16="http://schemas.microsoft.com/office/drawing/2014/main" id="{E54B096F-1692-47F1-8A1A-324F10C6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7" y="153364"/>
            <a:ext cx="6215605" cy="65512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C9848-C7DF-4BA4-A10B-80EB116A073D}"/>
              </a:ext>
            </a:extLst>
          </p:cNvPr>
          <p:cNvSpPr txBox="1"/>
          <p:nvPr/>
        </p:nvSpPr>
        <p:spPr>
          <a:xfrm>
            <a:off x="7091916" y="574158"/>
            <a:ext cx="409353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Diego Rivera</a:t>
            </a:r>
          </a:p>
          <a:p>
            <a:pPr algn="ctr"/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(1886-1957)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Artista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Muralista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Pintor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All of Frida Kahlo's Paintings, Made by Anonymous Chinese Artists">
            <a:extLst>
              <a:ext uri="{FF2B5EF4-FFF2-40B4-BE49-F238E27FC236}">
                <a16:creationId xmlns:a16="http://schemas.microsoft.com/office/drawing/2014/main" id="{9F899191-6EA9-45D2-8A7D-6890DE09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57" y="1774938"/>
            <a:ext cx="6426446" cy="42645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BFA689-5297-4F77-814B-19132B3EBB97}"/>
              </a:ext>
            </a:extLst>
          </p:cNvPr>
          <p:cNvSpPr txBox="1"/>
          <p:nvPr/>
        </p:nvSpPr>
        <p:spPr>
          <a:xfrm>
            <a:off x="362497" y="1460390"/>
            <a:ext cx="47830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Nació en Coyoacán, México en 1907 y murió en 1954.</a:t>
            </a:r>
          </a:p>
          <a:p>
            <a:endParaRPr lang="es-E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Pintó autorretratos y se inspiró en la naturaleza.</a:t>
            </a:r>
          </a:p>
          <a:p>
            <a:endParaRPr lang="es-E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Pintó con colores brillantes.</a:t>
            </a:r>
          </a:p>
          <a:p>
            <a:endParaRPr lang="es-E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Fue influenciada por el realismo, el simbolismo y el surrealismo.</a:t>
            </a:r>
          </a:p>
          <a:p>
            <a:endParaRPr lang="es-E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Muchas de sus obras expresaban su propio dolor y sexualidad.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593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ida Kahlo - Frida and Diego">
            <a:extLst>
              <a:ext uri="{FF2B5EF4-FFF2-40B4-BE49-F238E27FC236}">
                <a16:creationId xmlns:a16="http://schemas.microsoft.com/office/drawing/2014/main" id="{85290F3C-7F21-44BD-9701-3A47619E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1" y="730892"/>
            <a:ext cx="3812347" cy="49179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ida Kahlo - Self Portrait With Monkey 1943">
            <a:extLst>
              <a:ext uri="{FF2B5EF4-FFF2-40B4-BE49-F238E27FC236}">
                <a16:creationId xmlns:a16="http://schemas.microsoft.com/office/drawing/2014/main" id="{B42DB269-B646-442A-9CC8-5050D647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17" y="692769"/>
            <a:ext cx="3812347" cy="4994174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B9281-029C-4BB1-97B5-F304265443E4}"/>
              </a:ext>
            </a:extLst>
          </p:cNvPr>
          <p:cNvSpPr txBox="1"/>
          <p:nvPr/>
        </p:nvSpPr>
        <p:spPr>
          <a:xfrm>
            <a:off x="856900" y="5934398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Autorretrato con mono 1943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F7B7B-8096-4968-93AF-21A72C938872}"/>
              </a:ext>
            </a:extLst>
          </p:cNvPr>
          <p:cNvSpPr txBox="1"/>
          <p:nvPr/>
        </p:nvSpPr>
        <p:spPr>
          <a:xfrm>
            <a:off x="7057594" y="5934398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Frida and Diego 1931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112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ida Kahlo - Without Hope">
            <a:extLst>
              <a:ext uri="{FF2B5EF4-FFF2-40B4-BE49-F238E27FC236}">
                <a16:creationId xmlns:a16="http://schemas.microsoft.com/office/drawing/2014/main" id="{A398A27D-2E75-4592-8B4D-145FFA3A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39" y="1429622"/>
            <a:ext cx="3740252" cy="338936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rida Kahlo - Henry Ford Hospital">
            <a:extLst>
              <a:ext uri="{FF2B5EF4-FFF2-40B4-BE49-F238E27FC236}">
                <a16:creationId xmlns:a16="http://schemas.microsoft.com/office/drawing/2014/main" id="{07C82D65-30B6-4037-A577-21A33F83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0" y="1429622"/>
            <a:ext cx="4236705" cy="338936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ida Kahlo - The Broken Column">
            <a:extLst>
              <a:ext uri="{FF2B5EF4-FFF2-40B4-BE49-F238E27FC236}">
                <a16:creationId xmlns:a16="http://schemas.microsoft.com/office/drawing/2014/main" id="{6D8EBDE3-D7B3-430D-9247-B80A6389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78" y="2318631"/>
            <a:ext cx="3164498" cy="422987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8D95F4-79FC-434B-9715-193253B46C26}"/>
              </a:ext>
            </a:extLst>
          </p:cNvPr>
          <p:cNvSpPr txBox="1"/>
          <p:nvPr/>
        </p:nvSpPr>
        <p:spPr>
          <a:xfrm>
            <a:off x="6510967" y="309490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u="sng" dirty="0">
                <a:solidFill>
                  <a:schemeClr val="accent2">
                    <a:lumMod val="75000"/>
                  </a:schemeClr>
                </a:solidFill>
              </a:rPr>
              <a:t>El Sufrimiento</a:t>
            </a:r>
            <a:endParaRPr lang="en-US" sz="4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418B8-8363-4EA1-B31D-71A670363A7F}"/>
              </a:ext>
            </a:extLst>
          </p:cNvPr>
          <p:cNvSpPr txBox="1"/>
          <p:nvPr/>
        </p:nvSpPr>
        <p:spPr>
          <a:xfrm>
            <a:off x="913820" y="5059046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Henry Ford Hospital  1932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5628C-D0A8-4183-AFC9-866E39B6FA1F}"/>
              </a:ext>
            </a:extLst>
          </p:cNvPr>
          <p:cNvSpPr txBox="1"/>
          <p:nvPr/>
        </p:nvSpPr>
        <p:spPr>
          <a:xfrm>
            <a:off x="4877769" y="1814733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The Broken Column  1944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7CDFE-8A62-4798-B1EE-0CB617C18704}"/>
              </a:ext>
            </a:extLst>
          </p:cNvPr>
          <p:cNvSpPr txBox="1"/>
          <p:nvPr/>
        </p:nvSpPr>
        <p:spPr>
          <a:xfrm>
            <a:off x="9041465" y="5059046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Without Hope 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2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ida Kahlo - The Dream">
            <a:extLst>
              <a:ext uri="{FF2B5EF4-FFF2-40B4-BE49-F238E27FC236}">
                <a16:creationId xmlns:a16="http://schemas.microsoft.com/office/drawing/2014/main" id="{F3647714-909A-41D5-B725-6D629149C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49" y="719573"/>
            <a:ext cx="3244300" cy="24332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ida Kahlo - Love's Embrace of the Universe, Earth">
            <a:extLst>
              <a:ext uri="{FF2B5EF4-FFF2-40B4-BE49-F238E27FC236}">
                <a16:creationId xmlns:a16="http://schemas.microsoft.com/office/drawing/2014/main" id="{7064A90F-FE05-47A5-BB7D-3006E72A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9" y="1663820"/>
            <a:ext cx="3503570" cy="425099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ida Kahlo - Roots Raices">
            <a:extLst>
              <a:ext uri="{FF2B5EF4-FFF2-40B4-BE49-F238E27FC236}">
                <a16:creationId xmlns:a16="http://schemas.microsoft.com/office/drawing/2014/main" id="{7648144C-8237-444D-A66D-3C21C872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24" y="4007081"/>
            <a:ext cx="3273145" cy="194206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91A262-4920-4232-A022-EAE3EA47F01D}"/>
              </a:ext>
            </a:extLst>
          </p:cNvPr>
          <p:cNvSpPr txBox="1"/>
          <p:nvPr/>
        </p:nvSpPr>
        <p:spPr>
          <a:xfrm>
            <a:off x="8453587" y="594468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La Esperanza</a:t>
            </a:r>
            <a:endParaRPr lang="en-US" sz="3600" dirty="0"/>
          </a:p>
        </p:txBody>
      </p:sp>
      <p:pic>
        <p:nvPicPr>
          <p:cNvPr id="7176" name="Picture 8" descr="Viva la Vida, Watermelons">
            <a:extLst>
              <a:ext uri="{FF2B5EF4-FFF2-40B4-BE49-F238E27FC236}">
                <a16:creationId xmlns:a16="http://schemas.microsoft.com/office/drawing/2014/main" id="{890E280B-A894-421B-B8B3-3969C2D0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84" y="2134247"/>
            <a:ext cx="3858668" cy="28796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9B3DFA-BA60-4E07-98D7-F1C98C9316EF}"/>
              </a:ext>
            </a:extLst>
          </p:cNvPr>
          <p:cNvSpPr txBox="1"/>
          <p:nvPr/>
        </p:nvSpPr>
        <p:spPr>
          <a:xfrm>
            <a:off x="8131384" y="538473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Viva la Vida, </a:t>
            </a:r>
            <a:r>
              <a:rPr lang="es-ES" dirty="0" err="1"/>
              <a:t>Watermelons</a:t>
            </a:r>
            <a:r>
              <a:rPr lang="es-ES" dirty="0"/>
              <a:t>  1954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88ED5-24D5-4054-AAD6-92FB9AEFBDB7}"/>
              </a:ext>
            </a:extLst>
          </p:cNvPr>
          <p:cNvSpPr txBox="1"/>
          <p:nvPr/>
        </p:nvSpPr>
        <p:spPr>
          <a:xfrm>
            <a:off x="5073924" y="324433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The </a:t>
            </a:r>
            <a:r>
              <a:rPr lang="es-ES" dirty="0" err="1"/>
              <a:t>Dream</a:t>
            </a:r>
            <a:r>
              <a:rPr lang="es-ES" dirty="0"/>
              <a:t>  1940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8F126-8DC4-4039-AF51-27000C9429FC}"/>
              </a:ext>
            </a:extLst>
          </p:cNvPr>
          <p:cNvSpPr txBox="1"/>
          <p:nvPr/>
        </p:nvSpPr>
        <p:spPr>
          <a:xfrm>
            <a:off x="4925485" y="6108324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Roots</a:t>
            </a:r>
            <a:r>
              <a:rPr lang="es-ES" dirty="0"/>
              <a:t>, Raíces  1943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69EE4-371A-45F3-B70C-30FDB7E4F681}"/>
              </a:ext>
            </a:extLst>
          </p:cNvPr>
          <p:cNvSpPr txBox="1"/>
          <p:nvPr/>
        </p:nvSpPr>
        <p:spPr>
          <a:xfrm>
            <a:off x="8038" y="6145009"/>
            <a:ext cx="451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Love´s</a:t>
            </a:r>
            <a:r>
              <a:rPr lang="es-ES" sz="1600" dirty="0"/>
              <a:t> embrace </a:t>
            </a:r>
            <a:r>
              <a:rPr lang="es-ES" sz="1600" dirty="0" err="1"/>
              <a:t>of</a:t>
            </a:r>
            <a:r>
              <a:rPr lang="es-ES" sz="1600" dirty="0"/>
              <a:t> the Universe, </a:t>
            </a:r>
            <a:r>
              <a:rPr lang="es-ES" sz="1600" dirty="0" err="1"/>
              <a:t>Earth</a:t>
            </a:r>
            <a:r>
              <a:rPr lang="es-ES" sz="1600" dirty="0"/>
              <a:t>  1949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444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4FDAE-E60E-46AF-8B0F-2E1A1FEC8098}"/>
              </a:ext>
            </a:extLst>
          </p:cNvPr>
          <p:cNvSpPr txBox="1"/>
          <p:nvPr/>
        </p:nvSpPr>
        <p:spPr>
          <a:xfrm>
            <a:off x="3720189" y="2178079"/>
            <a:ext cx="475162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/>
              <a:t>EL FIN</a:t>
            </a:r>
          </a:p>
        </p:txBody>
      </p:sp>
    </p:spTree>
    <p:extLst>
      <p:ext uri="{BB962C8B-B14F-4D97-AF65-F5344CB8AC3E}">
        <p14:creationId xmlns:p14="http://schemas.microsoft.com/office/powerpoint/2010/main" val="309362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B61AA-AA65-409A-B470-EF6FBAC86246}"/>
              </a:ext>
            </a:extLst>
          </p:cNvPr>
          <p:cNvSpPr txBox="1"/>
          <p:nvPr/>
        </p:nvSpPr>
        <p:spPr>
          <a:xfrm>
            <a:off x="5825247" y="1071700"/>
            <a:ext cx="5605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Nació en Guanajuato, México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Estudió en España desde 1907 hasta 1911.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Estudió en París desde 1911 hasta 1920.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Era amigo de Pablo Picasso y empezó a pintar en la forma del cubismo.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Regresó a México 1921 y inmediatamente recibió comisiones para sus murales.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 los principios de la década 1930, se convirtió en uno de los artistas más solicitados de país.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Él creó murales para la Feria Mundial de Chicago y Rockefeller Center. </a:t>
            </a:r>
            <a:endParaRPr lang="en-US" b="1" dirty="0"/>
          </a:p>
        </p:txBody>
      </p:sp>
      <p:pic>
        <p:nvPicPr>
          <p:cNvPr id="1026" name="Picture 2" descr="Pablo Picasso y Diego Rivera: De grandes amigos a eternos rivales por  plagio de ésta obra | El Heraldo de México">
            <a:extLst>
              <a:ext uri="{FF2B5EF4-FFF2-40B4-BE49-F238E27FC236}">
                <a16:creationId xmlns:a16="http://schemas.microsoft.com/office/drawing/2014/main" id="{7EC89487-6F83-4B88-BFE9-A6ED0091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1071700"/>
            <a:ext cx="4209464" cy="23573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 Duet: Pablo Picasso and Diego Rivera at LACMA – Art and Cake">
            <a:extLst>
              <a:ext uri="{FF2B5EF4-FFF2-40B4-BE49-F238E27FC236}">
                <a16:creationId xmlns:a16="http://schemas.microsoft.com/office/drawing/2014/main" id="{49FFA296-12A3-4D83-A609-0787C5DD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3625558"/>
            <a:ext cx="4180596" cy="31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5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20000"/>
                <a:lumOff val="80000"/>
              </a:schemeClr>
            </a:gs>
            <a:gs pos="61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muralistas mexicanos que revolucionaron el arte estadounidense |  Babelia | EL PAÍS">
            <a:extLst>
              <a:ext uri="{FF2B5EF4-FFF2-40B4-BE49-F238E27FC236}">
                <a16:creationId xmlns:a16="http://schemas.microsoft.com/office/drawing/2014/main" id="{0828FFFD-3906-440D-B3CA-1153C196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3156798"/>
            <a:ext cx="11429998" cy="342688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F3EBC-98F6-43AA-9E1E-33FD4A11F032}"/>
              </a:ext>
            </a:extLst>
          </p:cNvPr>
          <p:cNvSpPr txBox="1"/>
          <p:nvPr/>
        </p:nvSpPr>
        <p:spPr>
          <a:xfrm>
            <a:off x="6621759" y="1888098"/>
            <a:ext cx="5189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Man at the Crossroads</a:t>
            </a:r>
          </a:p>
          <a:p>
            <a:pPr algn="ctr"/>
            <a:r>
              <a:rPr lang="es-ES" sz="2400" dirty="0"/>
              <a:t>Rockefeller Center</a:t>
            </a:r>
            <a:endParaRPr lang="en-US" sz="2400" dirty="0"/>
          </a:p>
        </p:txBody>
      </p:sp>
      <p:pic>
        <p:nvPicPr>
          <p:cNvPr id="1026" name="Picture 2" descr="Inside Frida Kahlo's Affair with Communist Revolutionary Leon Trotsky -  Artsy">
            <a:extLst>
              <a:ext uri="{FF2B5EF4-FFF2-40B4-BE49-F238E27FC236}">
                <a16:creationId xmlns:a16="http://schemas.microsoft.com/office/drawing/2014/main" id="{330B388F-ECA7-4223-8BFC-C3168708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6432"/>
            <a:ext cx="3547865" cy="236732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80EB1-2C24-4E7C-9A35-7B2A08824F68}"/>
              </a:ext>
            </a:extLst>
          </p:cNvPr>
          <p:cNvSpPr txBox="1"/>
          <p:nvPr/>
        </p:nvSpPr>
        <p:spPr>
          <a:xfrm>
            <a:off x="3965422" y="745588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Diego and Frida with Leon and Natalia Trotsky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247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053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72AAF-CC39-4E5F-9A03-849B4AF42B59}"/>
              </a:ext>
            </a:extLst>
          </p:cNvPr>
          <p:cNvSpPr txBox="1"/>
          <p:nvPr/>
        </p:nvSpPr>
        <p:spPr>
          <a:xfrm>
            <a:off x="1320018" y="1145834"/>
            <a:ext cx="9551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Su filiación política era de la izquierda. Él incluyó imágenes de Leon Trotsky y Vladimir Lenin en el mural Man at the Crossroads en Rockefeller Center.  Rivera se perdió la comisión y el mural fue destruido.</a:t>
            </a:r>
            <a:endParaRPr lang="en-US" sz="2000" b="1" dirty="0"/>
          </a:p>
        </p:txBody>
      </p:sp>
      <p:pic>
        <p:nvPicPr>
          <p:cNvPr id="5" name="Picture 4" descr="The Allegory of California Mural in the City Club in SF">
            <a:extLst>
              <a:ext uri="{FF2B5EF4-FFF2-40B4-BE49-F238E27FC236}">
                <a16:creationId xmlns:a16="http://schemas.microsoft.com/office/drawing/2014/main" id="{630D4443-2828-4596-91AF-3C6F8F8E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2" y="2443700"/>
            <a:ext cx="5655214" cy="3586897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A070F-A88E-4306-A527-0792CB426725}"/>
              </a:ext>
            </a:extLst>
          </p:cNvPr>
          <p:cNvSpPr txBox="1"/>
          <p:nvPr/>
        </p:nvSpPr>
        <p:spPr>
          <a:xfrm>
            <a:off x="7540190" y="2942378"/>
            <a:ext cx="3643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El mural </a:t>
            </a:r>
            <a:r>
              <a:rPr lang="es-ES" sz="2400" b="1" i="1" dirty="0"/>
              <a:t>Allegory of California </a:t>
            </a:r>
            <a:r>
              <a:rPr lang="es-ES" sz="2400" b="1" dirty="0"/>
              <a:t>fue cumplido en 1931 y está ubicado en el hueco de escalera en The City Club, San Francisco.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293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lower Carrier by Diego Rivera">
            <a:extLst>
              <a:ext uri="{FF2B5EF4-FFF2-40B4-BE49-F238E27FC236}">
                <a16:creationId xmlns:a16="http://schemas.microsoft.com/office/drawing/2014/main" id="{6A151363-6AA0-403A-B237-67A38DFF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81" y="663783"/>
            <a:ext cx="5403695" cy="55304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1978C-A653-42A1-BB04-B607DE9FE47A}"/>
              </a:ext>
            </a:extLst>
          </p:cNvPr>
          <p:cNvSpPr txBox="1"/>
          <p:nvPr/>
        </p:nvSpPr>
        <p:spPr>
          <a:xfrm>
            <a:off x="333104" y="1742795"/>
            <a:ext cx="51299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iome Light" panose="020B0303030204020804" pitchFamily="34" charset="0"/>
                <a:cs typeface="Biome Light" panose="020B0303030204020804" pitchFamily="34" charset="0"/>
              </a:rPr>
              <a:t>The Flower Carrier</a:t>
            </a:r>
          </a:p>
          <a:p>
            <a:pPr algn="ctr"/>
            <a:r>
              <a:rPr lang="en-US" sz="4000" b="1" dirty="0">
                <a:latin typeface="Biome Light" panose="020B0303030204020804" pitchFamily="34" charset="0"/>
                <a:cs typeface="Biome Light" panose="020B0303030204020804" pitchFamily="34" charset="0"/>
              </a:rPr>
              <a:t>1935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La lucha entre el empleado y el mundo de capitalismo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91064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nochtitlan Marketplace by Diego Rivera">
            <a:extLst>
              <a:ext uri="{FF2B5EF4-FFF2-40B4-BE49-F238E27FC236}">
                <a16:creationId xmlns:a16="http://schemas.microsoft.com/office/drawing/2014/main" id="{2F4B2406-E827-45F1-8654-BCA48D50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786276"/>
            <a:ext cx="7769192" cy="5697407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0331E-49B6-44F3-86A8-D90689EA18D4}"/>
              </a:ext>
            </a:extLst>
          </p:cNvPr>
          <p:cNvSpPr txBox="1"/>
          <p:nvPr/>
        </p:nvSpPr>
        <p:spPr>
          <a:xfrm>
            <a:off x="213360" y="2286000"/>
            <a:ext cx="3794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ome Light" panose="020B0303030204020804" pitchFamily="34" charset="0"/>
                <a:cs typeface="Biome Light" panose="020B0303030204020804" pitchFamily="34" charset="0"/>
              </a:rPr>
              <a:t>Tenochtitlan Marketplace</a:t>
            </a:r>
          </a:p>
          <a:p>
            <a:pPr algn="ctr"/>
            <a:r>
              <a:rPr lang="en-US" sz="2800" b="1" dirty="0">
                <a:latin typeface="Biome Light" panose="020B0303030204020804" pitchFamily="34" charset="0"/>
                <a:cs typeface="Biome Light" panose="020B0303030204020804" pitchFamily="34" charset="0"/>
              </a:rPr>
              <a:t>1945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Palacio Nacio</a:t>
            </a:r>
            <a:r>
              <a:rPr lang="es-ES" sz="2800" b="1" dirty="0"/>
              <a:t>nal</a:t>
            </a:r>
          </a:p>
        </p:txBody>
      </p:sp>
    </p:spTree>
    <p:extLst>
      <p:ext uri="{BB962C8B-B14F-4D97-AF65-F5344CB8AC3E}">
        <p14:creationId xmlns:p14="http://schemas.microsoft.com/office/powerpoint/2010/main" val="279537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BC0C6-2E6A-4FE0-8465-4642D240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69A695-798F-4885-AFD8-79E77718C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94982"/>
            <a:ext cx="12192000" cy="2263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2E071F9-F15E-48F8-9B0B-FF5D86811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4034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The History of Mexico by Diego Rivera">
            <a:extLst>
              <a:ext uri="{FF2B5EF4-FFF2-40B4-BE49-F238E27FC236}">
                <a16:creationId xmlns:a16="http://schemas.microsoft.com/office/drawing/2014/main" id="{23ACD96F-DD5E-43FE-91A9-73119CE77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5" y="1066801"/>
            <a:ext cx="11646569" cy="55184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51160-D949-4AC0-91B4-EE5C418B99B2}"/>
              </a:ext>
            </a:extLst>
          </p:cNvPr>
          <p:cNvSpPr txBox="1"/>
          <p:nvPr/>
        </p:nvSpPr>
        <p:spPr>
          <a:xfrm>
            <a:off x="1242058" y="332420"/>
            <a:ext cx="970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    </a:t>
            </a:r>
            <a:r>
              <a:rPr lang="es-ES" sz="2400" b="1" dirty="0">
                <a:solidFill>
                  <a:srgbClr val="FF0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 History of México</a:t>
            </a:r>
            <a:r>
              <a:rPr lang="es-ES" sz="2400" b="1" dirty="0">
                <a:solidFill>
                  <a:srgbClr val="FF0000"/>
                </a:solidFill>
              </a:rPr>
              <a:t>:  1929-1935 mural at Palacio Nacional</a:t>
            </a:r>
          </a:p>
        </p:txBody>
      </p:sp>
    </p:spTree>
    <p:extLst>
      <p:ext uri="{BB962C8B-B14F-4D97-AF65-F5344CB8AC3E}">
        <p14:creationId xmlns:p14="http://schemas.microsoft.com/office/powerpoint/2010/main" val="133766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iego Rivera and Frida Kahlo in Detroit | Detroit Institute of Arts Museum">
            <a:extLst>
              <a:ext uri="{FF2B5EF4-FFF2-40B4-BE49-F238E27FC236}">
                <a16:creationId xmlns:a16="http://schemas.microsoft.com/office/drawing/2014/main" id="{01FEDB0D-A185-4025-A5B5-F8D7C192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547639"/>
            <a:ext cx="3683111" cy="178436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Foto de Diego Rivera y Frida Kahlo | Download Scientific Diagram">
            <a:extLst>
              <a:ext uri="{FF2B5EF4-FFF2-40B4-BE49-F238E27FC236}">
                <a16:creationId xmlns:a16="http://schemas.microsoft.com/office/drawing/2014/main" id="{7B293D5B-DF69-4B07-A193-AEC9C14F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657" y="313080"/>
            <a:ext cx="1779421" cy="226227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ida Kahlo's Love Letters to Diego Rivera Reveal Their Volatile  Relationship - Artsy">
            <a:extLst>
              <a:ext uri="{FF2B5EF4-FFF2-40B4-BE49-F238E27FC236}">
                <a16:creationId xmlns:a16="http://schemas.microsoft.com/office/drawing/2014/main" id="{1833BFB3-F84C-4AB8-B3B7-6FD78EAF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46" y="3006496"/>
            <a:ext cx="2344536" cy="338515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Photographs of Frida Kahlo and Diego Rivera Create Portrait of Their Lives  Together - UWM Libraries">
            <a:extLst>
              <a:ext uri="{FF2B5EF4-FFF2-40B4-BE49-F238E27FC236}">
                <a16:creationId xmlns:a16="http://schemas.microsoft.com/office/drawing/2014/main" id="{65FAD77C-D608-4927-8F73-11CC8E33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9389" y="3508220"/>
            <a:ext cx="3671254" cy="238170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Diego Rivera and Frida Kahlo House Studio Museum – Mexico City, Mexico -  Atlas Obscura">
            <a:extLst>
              <a:ext uri="{FF2B5EF4-FFF2-40B4-BE49-F238E27FC236}">
                <a16:creationId xmlns:a16="http://schemas.microsoft.com/office/drawing/2014/main" id="{F601669C-120B-4208-B23D-D79F101A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268" y="791169"/>
            <a:ext cx="3567362" cy="237391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The Tragic and Artful Life Story of Frida Kahlo - Barut B'log">
            <a:extLst>
              <a:ext uri="{FF2B5EF4-FFF2-40B4-BE49-F238E27FC236}">
                <a16:creationId xmlns:a16="http://schemas.microsoft.com/office/drawing/2014/main" id="{69026EBA-B30D-4C9A-972F-4013ADAF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007" y="4287604"/>
            <a:ext cx="3567362" cy="199772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0759D-99EA-43C1-ACA4-3EE7786A6171}"/>
              </a:ext>
            </a:extLst>
          </p:cNvPr>
          <p:cNvSpPr txBox="1"/>
          <p:nvPr/>
        </p:nvSpPr>
        <p:spPr>
          <a:xfrm>
            <a:off x="3348165" y="6279293"/>
            <a:ext cx="4153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El amor entre Diego Rivera y Frida Kahlo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8231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C598A69-FFFE-4C09-8FE9-D660337B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04D5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Inside the complete works of Frida Kahlo">
            <a:extLst>
              <a:ext uri="{FF2B5EF4-FFF2-40B4-BE49-F238E27FC236}">
                <a16:creationId xmlns:a16="http://schemas.microsoft.com/office/drawing/2014/main" id="{551AEEE8-F59F-4CFA-AB8B-603540F3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532" y="662869"/>
            <a:ext cx="4557725" cy="31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B6121AA-FB9C-49D8-9295-014C895A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7449"/>
            <a:ext cx="3122867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Beauty Lessons To Learn From Frida Kahlo | Femina.in">
            <a:extLst>
              <a:ext uri="{FF2B5EF4-FFF2-40B4-BE49-F238E27FC236}">
                <a16:creationId xmlns:a16="http://schemas.microsoft.com/office/drawing/2014/main" id="{A7655361-BFB1-49D7-B6A6-7C617FE5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32" y="4328887"/>
            <a:ext cx="1500665" cy="18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C188CD4-9C38-4BEB-8E94-633B1B48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0883" y="4132885"/>
            <a:ext cx="2288736" cy="2274541"/>
          </a:xfrm>
          <a:prstGeom prst="rect">
            <a:avLst/>
          </a:prstGeom>
          <a:solidFill>
            <a:srgbClr val="304D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8BD155-F3B5-4CE9-AB1C-08C964CD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See Frida Kahlo's Corsets, Prosthetics, Cosmetics—and Art—From the Brooklyn  Museum's New Blockbuster on the Artist's Life and Work">
            <a:extLst>
              <a:ext uri="{FF2B5EF4-FFF2-40B4-BE49-F238E27FC236}">
                <a16:creationId xmlns:a16="http://schemas.microsoft.com/office/drawing/2014/main" id="{9B32AB75-20BC-41DC-B9A7-56A24B28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897" y="635943"/>
            <a:ext cx="4185761" cy="55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AF979D-B2B9-4C36-82DB-2B4E07EECAE4}"/>
              </a:ext>
            </a:extLst>
          </p:cNvPr>
          <p:cNvSpPr txBox="1"/>
          <p:nvPr/>
        </p:nvSpPr>
        <p:spPr>
          <a:xfrm>
            <a:off x="3848711" y="4727260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Frida Kahlo</a:t>
            </a:r>
          </a:p>
          <a:p>
            <a:pPr algn="ctr"/>
            <a:r>
              <a:rPr lang="es-ES" dirty="0"/>
              <a:t>1907-1954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4538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851</TotalTime>
  <Words>306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Biome Light</vt:lpstr>
      <vt:lpstr>Calibri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Anderson</dc:creator>
  <cp:lastModifiedBy>Theresa Anderson (Chamblee High)</cp:lastModifiedBy>
  <cp:revision>29</cp:revision>
  <cp:lastPrinted>2022-04-28T10:35:13Z</cp:lastPrinted>
  <dcterms:created xsi:type="dcterms:W3CDTF">2022-04-17T19:13:04Z</dcterms:created>
  <dcterms:modified xsi:type="dcterms:W3CDTF">2022-04-28T10:35:17Z</dcterms:modified>
</cp:coreProperties>
</file>