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d4cef88a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d4cef88a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d4cef88a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d4cef88a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c9aaf829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c9aaf829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c9aaf829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c9aaf829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c9aaf829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c9aaf829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c9aaf829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c9aaf829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c9aaf829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c9aaf829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c9aaf829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c9aaf829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c9aaf829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c9aaf829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c9e4eee5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c9e4eee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d4cef88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d4cef88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Península Ibérica</a:t>
            </a:r>
            <a:endParaRPr/>
          </a:p>
          <a:p>
            <a:pPr indent="0" lvl="0" marL="0" rtl="0" algn="l">
              <a:spcBef>
                <a:spcPts val="0"/>
              </a:spcBef>
              <a:spcAft>
                <a:spcPts val="0"/>
              </a:spcAft>
              <a:buNone/>
            </a:pPr>
            <a:r>
              <a:rPr lang="en"/>
              <a:t>Océano Atlántico</a:t>
            </a:r>
            <a:endParaRPr/>
          </a:p>
          <a:p>
            <a:pPr indent="0" lvl="0" marL="0" rtl="0" algn="l">
              <a:spcBef>
                <a:spcPts val="0"/>
              </a:spcBef>
              <a:spcAft>
                <a:spcPts val="0"/>
              </a:spcAft>
              <a:buNone/>
            </a:pPr>
            <a:r>
              <a:rPr lang="en"/>
              <a:t>Mar Mediterráneo</a:t>
            </a:r>
            <a:endParaRPr/>
          </a:p>
          <a:p>
            <a:pPr indent="0" lvl="0" marL="0" rtl="0" algn="l">
              <a:spcBef>
                <a:spcPts val="0"/>
              </a:spcBef>
              <a:spcAft>
                <a:spcPts val="0"/>
              </a:spcAft>
              <a:buNone/>
            </a:pPr>
            <a:r>
              <a:rPr lang="en"/>
              <a:t>Frontera</a:t>
            </a:r>
            <a:endParaRPr/>
          </a:p>
          <a:p>
            <a:pPr indent="0" lvl="0" marL="0" rtl="0" algn="l">
              <a:spcBef>
                <a:spcPts val="0"/>
              </a:spcBef>
              <a:spcAft>
                <a:spcPts val="0"/>
              </a:spcAft>
              <a:buNone/>
            </a:pPr>
            <a:r>
              <a:rPr lang="en"/>
              <a:t>Los Pirineos</a:t>
            </a:r>
            <a:endParaRPr/>
          </a:p>
          <a:p>
            <a:pPr indent="0" lvl="0" marL="0" rtl="0" algn="l">
              <a:spcBef>
                <a:spcPts val="0"/>
              </a:spcBef>
              <a:spcAft>
                <a:spcPts val="0"/>
              </a:spcAft>
              <a:buNone/>
            </a:pPr>
            <a:r>
              <a:rPr lang="en"/>
              <a:t>La Meseta</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c9aaf829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c9aaf829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d7ebda2e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d7ebda2e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d4cef88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d4cef88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c9aaf82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c9aaf82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d4cef88a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d4cef88a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d4cef88a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d4cef88a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d4cef88a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d4cef88a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d4cef88a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d4cef88a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d4cef88a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d4cef88a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E59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40.png"/><Relationship Id="rId5"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5450"/>
            <a:ext cx="9296400" cy="5143500"/>
          </a:xfrm>
          <a:prstGeom prst="rect">
            <a:avLst/>
          </a:prstGeom>
          <a:noFill/>
          <a:ln>
            <a:noFill/>
          </a:ln>
        </p:spPr>
      </p:pic>
      <p:sp>
        <p:nvSpPr>
          <p:cNvPr id="55" name="Google Shape;55;p13"/>
          <p:cNvSpPr txBox="1"/>
          <p:nvPr/>
        </p:nvSpPr>
        <p:spPr>
          <a:xfrm>
            <a:off x="972000" y="3881400"/>
            <a:ext cx="7352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0">
                <a:latin typeface="Merriweather"/>
                <a:ea typeface="Merriweather"/>
                <a:cs typeface="Merriweather"/>
                <a:sym typeface="Merriweather"/>
              </a:rPr>
              <a:t>La Historia #1</a:t>
            </a:r>
            <a:endParaRPr sz="70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rgbClr val="CC0000"/>
                </a:solidFill>
              </a:rPr>
              <a:t>Siglo 10 AC:</a:t>
            </a:r>
            <a:r>
              <a:rPr b="1" lang="en" u="sng"/>
              <a:t> Los Tartessos</a:t>
            </a:r>
            <a:endParaRPr b="1" u="sng"/>
          </a:p>
        </p:txBody>
      </p:sp>
      <p:sp>
        <p:nvSpPr>
          <p:cNvPr id="136" name="Google Shape;136;p22"/>
          <p:cNvSpPr txBox="1"/>
          <p:nvPr>
            <p:ph idx="1" type="body"/>
          </p:nvPr>
        </p:nvSpPr>
        <p:spPr>
          <a:xfrm>
            <a:off x="219575" y="1152475"/>
            <a:ext cx="2545800" cy="3416400"/>
          </a:xfrm>
          <a:prstGeom prst="rect">
            <a:avLst/>
          </a:prstGeom>
        </p:spPr>
        <p:txBody>
          <a:bodyPr anchorCtr="0" anchor="t" bIns="91425" lIns="91425" spcFirstLastPara="1" rIns="91425" wrap="square" tIns="91425">
            <a:normAutofit lnSpcReduction="10000"/>
          </a:bodyPr>
          <a:lstStyle/>
          <a:p>
            <a:pPr indent="-361950" lvl="0" marL="457200" rtl="0" algn="l">
              <a:spcBef>
                <a:spcPts val="0"/>
              </a:spcBef>
              <a:spcAft>
                <a:spcPts val="0"/>
              </a:spcAft>
              <a:buSzPts val="2100"/>
              <a:buChar char="●"/>
            </a:pPr>
            <a:r>
              <a:rPr b="1" lang="en" sz="2100"/>
              <a:t>El desarrolla Tartessos cómo el primer estado Ibero, que era una monarchia por la influencia de los Fenicios.</a:t>
            </a:r>
            <a:endParaRPr b="1" sz="2100"/>
          </a:p>
        </p:txBody>
      </p:sp>
      <p:pic>
        <p:nvPicPr>
          <p:cNvPr id="137" name="Google Shape;137;p22"/>
          <p:cNvPicPr preferRelativeResize="0"/>
          <p:nvPr/>
        </p:nvPicPr>
        <p:blipFill>
          <a:blip r:embed="rId3">
            <a:alphaModFix/>
          </a:blip>
          <a:stretch>
            <a:fillRect/>
          </a:stretch>
        </p:blipFill>
        <p:spPr>
          <a:xfrm>
            <a:off x="2765371" y="1152475"/>
            <a:ext cx="6235953" cy="34164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125725" y="1851650"/>
            <a:ext cx="5381175" cy="3133750"/>
          </a:xfrm>
          <a:prstGeom prst="rect">
            <a:avLst/>
          </a:prstGeom>
          <a:noFill/>
          <a:ln cap="flat" cmpd="sng" w="19050">
            <a:solidFill>
              <a:schemeClr val="dk1"/>
            </a:solidFill>
            <a:prstDash val="solid"/>
            <a:round/>
            <a:headEnd len="sm" w="sm" type="none"/>
            <a:tailEnd len="sm" w="sm" type="none"/>
          </a:ln>
        </p:spPr>
      </p:pic>
      <p:sp>
        <p:nvSpPr>
          <p:cNvPr id="143" name="Google Shape;143;p23"/>
          <p:cNvSpPr txBox="1"/>
          <p:nvPr/>
        </p:nvSpPr>
        <p:spPr>
          <a:xfrm>
            <a:off x="754375" y="548650"/>
            <a:ext cx="29718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u="sng"/>
              <a:t>Los Fenicios</a:t>
            </a:r>
            <a:endParaRPr b="1" sz="3500" u="sng"/>
          </a:p>
        </p:txBody>
      </p:sp>
      <p:pic>
        <p:nvPicPr>
          <p:cNvPr id="144" name="Google Shape;144;p23"/>
          <p:cNvPicPr preferRelativeResize="0"/>
          <p:nvPr/>
        </p:nvPicPr>
        <p:blipFill>
          <a:blip r:embed="rId4">
            <a:alphaModFix/>
          </a:blip>
          <a:stretch>
            <a:fillRect/>
          </a:stretch>
        </p:blipFill>
        <p:spPr>
          <a:xfrm>
            <a:off x="5783575" y="548650"/>
            <a:ext cx="3120825" cy="44367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nvSpPr>
        <p:spPr>
          <a:xfrm>
            <a:off x="365775" y="228600"/>
            <a:ext cx="30633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3500" u="sng">
                <a:solidFill>
                  <a:schemeClr val="dk1"/>
                </a:solidFill>
              </a:rPr>
              <a:t>Los Fenicios</a:t>
            </a:r>
            <a:endParaRPr/>
          </a:p>
        </p:txBody>
      </p:sp>
      <p:sp>
        <p:nvSpPr>
          <p:cNvPr id="150" name="Google Shape;150;p24"/>
          <p:cNvSpPr txBox="1"/>
          <p:nvPr/>
        </p:nvSpPr>
        <p:spPr>
          <a:xfrm>
            <a:off x="182875" y="951900"/>
            <a:ext cx="5280600" cy="38481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en" sz="1700"/>
              <a:t>Los Fenicios empezaron a invadir y infiltrar los pueblos y pusieron muchos como esclavos.</a:t>
            </a:r>
            <a:endParaRPr b="1" sz="1700"/>
          </a:p>
          <a:p>
            <a:pPr indent="-336550" lvl="0" marL="457200" rtl="0" algn="l">
              <a:spcBef>
                <a:spcPts val="0"/>
              </a:spcBef>
              <a:spcAft>
                <a:spcPts val="0"/>
              </a:spcAft>
              <a:buSzPts val="1700"/>
              <a:buChar char="●"/>
            </a:pPr>
            <a:r>
              <a:rPr b="1" lang="en" sz="1700"/>
              <a:t>Ellos salieron la área de Siria por la presión de los asirios para controlar la costa.</a:t>
            </a:r>
            <a:endParaRPr b="1" sz="1700"/>
          </a:p>
          <a:p>
            <a:pPr indent="-336550" lvl="0" marL="457200" rtl="0" algn="l">
              <a:spcBef>
                <a:spcPts val="0"/>
              </a:spcBef>
              <a:spcAft>
                <a:spcPts val="0"/>
              </a:spcAft>
              <a:buSzPts val="1700"/>
              <a:buChar char="●"/>
            </a:pPr>
            <a:r>
              <a:rPr b="1" lang="en" sz="1700"/>
              <a:t>Ocuparon el Mediterráneo occidental hasta la Península Ibérica.  Mientras, formaron su gran ciudad, Cartago (Carthage) en el norte de África.</a:t>
            </a:r>
            <a:endParaRPr b="1" sz="1700"/>
          </a:p>
          <a:p>
            <a:pPr indent="-336550" lvl="0" marL="457200" rtl="0" algn="l">
              <a:spcBef>
                <a:spcPts val="0"/>
              </a:spcBef>
              <a:spcAft>
                <a:spcPts val="0"/>
              </a:spcAft>
              <a:buSzPts val="1700"/>
              <a:buChar char="●"/>
            </a:pPr>
            <a:r>
              <a:rPr b="1" lang="en" sz="1700"/>
              <a:t>Eran comerciantes y navegadores superiores.</a:t>
            </a:r>
            <a:endParaRPr b="1" sz="1700"/>
          </a:p>
          <a:p>
            <a:pPr indent="-336550" lvl="0" marL="457200" rtl="0" algn="l">
              <a:spcBef>
                <a:spcPts val="0"/>
              </a:spcBef>
              <a:spcAft>
                <a:spcPts val="0"/>
              </a:spcAft>
              <a:buSzPts val="1700"/>
              <a:buChar char="●"/>
            </a:pPr>
            <a:r>
              <a:rPr b="1" lang="en" sz="1700"/>
              <a:t>Participaron en guerras con los que trataron a invadir sus colonias, pero nunca había una guerra entre ellos y la Celtas.</a:t>
            </a:r>
            <a:endParaRPr b="1" sz="1700"/>
          </a:p>
        </p:txBody>
      </p:sp>
      <p:pic>
        <p:nvPicPr>
          <p:cNvPr id="151" name="Google Shape;151;p24"/>
          <p:cNvPicPr preferRelativeResize="0"/>
          <p:nvPr/>
        </p:nvPicPr>
        <p:blipFill>
          <a:blip r:embed="rId3">
            <a:alphaModFix/>
          </a:blip>
          <a:stretch>
            <a:fillRect/>
          </a:stretch>
        </p:blipFill>
        <p:spPr>
          <a:xfrm>
            <a:off x="5632675" y="1013350"/>
            <a:ext cx="3292225" cy="36081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3452025" y="1211600"/>
            <a:ext cx="5205340" cy="3732150"/>
          </a:xfrm>
          <a:prstGeom prst="rect">
            <a:avLst/>
          </a:prstGeom>
          <a:noFill/>
          <a:ln cap="flat" cmpd="sng" w="19050">
            <a:solidFill>
              <a:schemeClr val="dk1"/>
            </a:solidFill>
            <a:prstDash val="solid"/>
            <a:round/>
            <a:headEnd len="sm" w="sm" type="none"/>
            <a:tailEnd len="sm" w="sm" type="none"/>
          </a:ln>
        </p:spPr>
      </p:pic>
      <p:sp>
        <p:nvSpPr>
          <p:cNvPr id="157" name="Google Shape;157;p25"/>
          <p:cNvSpPr txBox="1"/>
          <p:nvPr/>
        </p:nvSpPr>
        <p:spPr>
          <a:xfrm>
            <a:off x="411500" y="457175"/>
            <a:ext cx="6537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rgbClr val="CC0000"/>
                </a:solidFill>
              </a:rPr>
              <a:t>D</a:t>
            </a:r>
            <a:r>
              <a:rPr b="1" lang="en" sz="2500" u="sng">
                <a:solidFill>
                  <a:srgbClr val="CC0000"/>
                </a:solidFill>
              </a:rPr>
              <a:t>uran</a:t>
            </a:r>
            <a:r>
              <a:rPr b="1" lang="en" sz="2500" u="sng">
                <a:solidFill>
                  <a:srgbClr val="CC0000"/>
                </a:solidFill>
              </a:rPr>
              <a:t>te este época:</a:t>
            </a:r>
            <a:r>
              <a:rPr b="1" lang="en" sz="2500" u="sng"/>
              <a:t> Los Romanos</a:t>
            </a:r>
            <a:endParaRPr b="1" sz="2500" u="sng"/>
          </a:p>
        </p:txBody>
      </p:sp>
      <p:sp>
        <p:nvSpPr>
          <p:cNvPr id="158" name="Google Shape;158;p25"/>
          <p:cNvSpPr txBox="1"/>
          <p:nvPr/>
        </p:nvSpPr>
        <p:spPr>
          <a:xfrm>
            <a:off x="411500" y="1496350"/>
            <a:ext cx="2703000" cy="2893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 sz="2200"/>
              <a:t>Los romanos lucharon contra los Griegos para controlar las áreas cercanas en Italia y los vecino</a:t>
            </a:r>
            <a:r>
              <a:rPr b="1" lang="en" sz="2200"/>
              <a:t>s.</a:t>
            </a:r>
            <a:endParaRPr b="1"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6"/>
          <p:cNvPicPr preferRelativeResize="0"/>
          <p:nvPr/>
        </p:nvPicPr>
        <p:blipFill>
          <a:blip r:embed="rId3">
            <a:alphaModFix/>
          </a:blip>
          <a:stretch>
            <a:fillRect/>
          </a:stretch>
        </p:blipFill>
        <p:spPr>
          <a:xfrm>
            <a:off x="4572000" y="1506575"/>
            <a:ext cx="4316725" cy="2941100"/>
          </a:xfrm>
          <a:prstGeom prst="rect">
            <a:avLst/>
          </a:prstGeom>
          <a:noFill/>
          <a:ln cap="flat" cmpd="sng" w="19050">
            <a:solidFill>
              <a:schemeClr val="dk1"/>
            </a:solidFill>
            <a:prstDash val="solid"/>
            <a:round/>
            <a:headEnd len="sm" w="sm" type="none"/>
            <a:tailEnd len="sm" w="sm" type="none"/>
          </a:ln>
        </p:spPr>
      </p:pic>
      <p:sp>
        <p:nvSpPr>
          <p:cNvPr id="164" name="Google Shape;164;p26"/>
          <p:cNvSpPr txBox="1"/>
          <p:nvPr/>
        </p:nvSpPr>
        <p:spPr>
          <a:xfrm>
            <a:off x="434350" y="365750"/>
            <a:ext cx="55092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500" u="sng">
                <a:solidFill>
                  <a:srgbClr val="CC0000"/>
                </a:solidFill>
              </a:rPr>
              <a:t>Durante este época:</a:t>
            </a:r>
            <a:r>
              <a:rPr b="1" lang="en" sz="2500" u="sng">
                <a:solidFill>
                  <a:schemeClr val="dk1"/>
                </a:solidFill>
              </a:rPr>
              <a:t> Los Griegos</a:t>
            </a:r>
            <a:endParaRPr b="1" sz="2500" u="sng">
              <a:solidFill>
                <a:schemeClr val="dk1"/>
              </a:solidFill>
            </a:endParaRPr>
          </a:p>
          <a:p>
            <a:pPr indent="0" lvl="0" marL="0" rtl="0" algn="l">
              <a:spcBef>
                <a:spcPts val="0"/>
              </a:spcBef>
              <a:spcAft>
                <a:spcPts val="0"/>
              </a:spcAft>
              <a:buNone/>
            </a:pPr>
            <a:r>
              <a:t/>
            </a:r>
            <a:endParaRPr/>
          </a:p>
        </p:txBody>
      </p:sp>
      <p:sp>
        <p:nvSpPr>
          <p:cNvPr id="165" name="Google Shape;165;p26"/>
          <p:cNvSpPr txBox="1"/>
          <p:nvPr/>
        </p:nvSpPr>
        <p:spPr>
          <a:xfrm>
            <a:off x="536125" y="1045425"/>
            <a:ext cx="3931800" cy="386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b="1" lang="en" sz="1600"/>
              <a:t>Por el este de Roma, los Griegos controlaban las áreas del Mar Negro, la costa de Lybia, Sicily, Italia, el sur de Francia y el noreste de la Península Ibérica.</a:t>
            </a:r>
            <a:endParaRPr b="1" sz="1600"/>
          </a:p>
          <a:p>
            <a:pPr indent="-330200" lvl="0" marL="457200" rtl="0" algn="l">
              <a:spcBef>
                <a:spcPts val="0"/>
              </a:spcBef>
              <a:spcAft>
                <a:spcPts val="0"/>
              </a:spcAft>
              <a:buSzPts val="1600"/>
              <a:buChar char="●"/>
            </a:pPr>
            <a:r>
              <a:rPr b="1" lang="en" sz="1600"/>
              <a:t>Como los Fenicios, cuando los Griegos conquistaron tierras nuevas en la península, pusieron muchos en una vida de esclavitud para construir sus monumentos hermosos.</a:t>
            </a:r>
            <a:endParaRPr b="1" sz="1600"/>
          </a:p>
          <a:p>
            <a:pPr indent="-330200" lvl="0" marL="457200" rtl="0" algn="l">
              <a:spcBef>
                <a:spcPts val="0"/>
              </a:spcBef>
              <a:spcAft>
                <a:spcPts val="0"/>
              </a:spcAft>
              <a:buSzPts val="1600"/>
              <a:buChar char="●"/>
            </a:pPr>
            <a:r>
              <a:rPr b="1" lang="en" sz="1600"/>
              <a:t>Fueron refinados y cultos con sus palabras escritos, arte y arquitectura.</a:t>
            </a:r>
            <a:endParaRPr b="1" sz="1600"/>
          </a:p>
          <a:p>
            <a:pPr indent="0" lvl="0" marL="0" rtl="0" algn="l">
              <a:spcBef>
                <a:spcPts val="0"/>
              </a:spcBef>
              <a:spcAft>
                <a:spcPts val="0"/>
              </a:spcAft>
              <a:buNone/>
            </a:pPr>
            <a:r>
              <a:t/>
            </a:r>
            <a:endParaRPr b="1"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nvSpPr>
        <p:spPr>
          <a:xfrm>
            <a:off x="212575" y="307050"/>
            <a:ext cx="4992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500" u="sng">
                <a:solidFill>
                  <a:srgbClr val="CC0000"/>
                </a:solidFill>
              </a:rPr>
              <a:t>Durante este época:</a:t>
            </a:r>
            <a:r>
              <a:rPr b="1" lang="en" sz="2500" u="sng">
                <a:solidFill>
                  <a:schemeClr val="dk1"/>
                </a:solidFill>
              </a:rPr>
              <a:t> Las Celtas</a:t>
            </a:r>
            <a:endParaRPr/>
          </a:p>
        </p:txBody>
      </p:sp>
      <p:pic>
        <p:nvPicPr>
          <p:cNvPr id="171" name="Google Shape;171;p27"/>
          <p:cNvPicPr preferRelativeResize="0"/>
          <p:nvPr/>
        </p:nvPicPr>
        <p:blipFill>
          <a:blip r:embed="rId3">
            <a:alphaModFix/>
          </a:blip>
          <a:stretch>
            <a:fillRect/>
          </a:stretch>
        </p:blipFill>
        <p:spPr>
          <a:xfrm>
            <a:off x="212575" y="2782450"/>
            <a:ext cx="2497225" cy="2134200"/>
          </a:xfrm>
          <a:prstGeom prst="rect">
            <a:avLst/>
          </a:prstGeom>
          <a:noFill/>
          <a:ln cap="flat" cmpd="sng" w="19050">
            <a:solidFill>
              <a:schemeClr val="dk1"/>
            </a:solidFill>
            <a:prstDash val="solid"/>
            <a:round/>
            <a:headEnd len="sm" w="sm" type="none"/>
            <a:tailEnd len="sm" w="sm" type="none"/>
          </a:ln>
        </p:spPr>
      </p:pic>
      <p:pic>
        <p:nvPicPr>
          <p:cNvPr id="172" name="Google Shape;172;p27"/>
          <p:cNvPicPr preferRelativeResize="0"/>
          <p:nvPr/>
        </p:nvPicPr>
        <p:blipFill>
          <a:blip r:embed="rId4">
            <a:alphaModFix/>
          </a:blip>
          <a:stretch>
            <a:fillRect/>
          </a:stretch>
        </p:blipFill>
        <p:spPr>
          <a:xfrm>
            <a:off x="5534775" y="307050"/>
            <a:ext cx="3207150" cy="2134200"/>
          </a:xfrm>
          <a:prstGeom prst="rect">
            <a:avLst/>
          </a:prstGeom>
          <a:noFill/>
          <a:ln cap="flat" cmpd="sng" w="28575">
            <a:solidFill>
              <a:schemeClr val="lt1"/>
            </a:solidFill>
            <a:prstDash val="solid"/>
            <a:round/>
            <a:headEnd len="sm" w="sm" type="none"/>
            <a:tailEnd len="sm" w="sm" type="none"/>
          </a:ln>
        </p:spPr>
      </p:pic>
      <p:pic>
        <p:nvPicPr>
          <p:cNvPr id="173" name="Google Shape;173;p27"/>
          <p:cNvPicPr preferRelativeResize="0"/>
          <p:nvPr/>
        </p:nvPicPr>
        <p:blipFill>
          <a:blip r:embed="rId5">
            <a:alphaModFix/>
          </a:blip>
          <a:stretch>
            <a:fillRect/>
          </a:stretch>
        </p:blipFill>
        <p:spPr>
          <a:xfrm>
            <a:off x="3215750" y="2782450"/>
            <a:ext cx="5104775" cy="2134200"/>
          </a:xfrm>
          <a:prstGeom prst="rect">
            <a:avLst/>
          </a:prstGeom>
          <a:noFill/>
          <a:ln cap="flat" cmpd="sng" w="19050">
            <a:solidFill>
              <a:schemeClr val="dk1"/>
            </a:solidFill>
            <a:prstDash val="solid"/>
            <a:round/>
            <a:headEnd len="sm" w="sm" type="none"/>
            <a:tailEnd len="sm" w="sm" type="none"/>
          </a:ln>
        </p:spPr>
      </p:pic>
      <p:sp>
        <p:nvSpPr>
          <p:cNvPr id="174" name="Google Shape;174;p27"/>
          <p:cNvSpPr txBox="1"/>
          <p:nvPr/>
        </p:nvSpPr>
        <p:spPr>
          <a:xfrm>
            <a:off x="212575" y="963750"/>
            <a:ext cx="5104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Las Celtas originaron en el norte de Europa, en Hallstatt, Austria. Porque vinieron de una área de colinas escabrosas, podrían pasar por los Pirineos sin problema. Era un pueblo de guerreros, un tribu agresivo y fuerte. Conquistaron tierras por el sureste de Europa incluso la Península Ibérica.</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nvSpPr>
        <p:spPr>
          <a:xfrm>
            <a:off x="138175" y="214950"/>
            <a:ext cx="492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500" u="sng">
                <a:solidFill>
                  <a:srgbClr val="CC0000"/>
                </a:solidFill>
              </a:rPr>
              <a:t>Durante este época:</a:t>
            </a:r>
            <a:r>
              <a:rPr b="1" lang="en" sz="2500" u="sng">
                <a:solidFill>
                  <a:schemeClr val="dk1"/>
                </a:solidFill>
              </a:rPr>
              <a:t> Las Celtas</a:t>
            </a:r>
            <a:endParaRPr/>
          </a:p>
        </p:txBody>
      </p:sp>
      <p:pic>
        <p:nvPicPr>
          <p:cNvPr id="180" name="Google Shape;180;p28"/>
          <p:cNvPicPr preferRelativeResize="0"/>
          <p:nvPr/>
        </p:nvPicPr>
        <p:blipFill>
          <a:blip r:embed="rId3">
            <a:alphaModFix/>
          </a:blip>
          <a:stretch>
            <a:fillRect/>
          </a:stretch>
        </p:blipFill>
        <p:spPr>
          <a:xfrm>
            <a:off x="6436500" y="2588475"/>
            <a:ext cx="2359875" cy="2359875"/>
          </a:xfrm>
          <a:prstGeom prst="rect">
            <a:avLst/>
          </a:prstGeom>
          <a:noFill/>
          <a:ln cap="flat" cmpd="sng" w="9525">
            <a:solidFill>
              <a:schemeClr val="dk1"/>
            </a:solidFill>
            <a:prstDash val="solid"/>
            <a:round/>
            <a:headEnd len="sm" w="sm" type="none"/>
            <a:tailEnd len="sm" w="sm" type="none"/>
          </a:ln>
        </p:spPr>
      </p:pic>
      <p:pic>
        <p:nvPicPr>
          <p:cNvPr id="181" name="Google Shape;181;p28"/>
          <p:cNvPicPr preferRelativeResize="0"/>
          <p:nvPr/>
        </p:nvPicPr>
        <p:blipFill>
          <a:blip r:embed="rId4">
            <a:alphaModFix/>
          </a:blip>
          <a:stretch>
            <a:fillRect/>
          </a:stretch>
        </p:blipFill>
        <p:spPr>
          <a:xfrm>
            <a:off x="238825" y="1432086"/>
            <a:ext cx="1649050" cy="2279325"/>
          </a:xfrm>
          <a:prstGeom prst="rect">
            <a:avLst/>
          </a:prstGeom>
          <a:noFill/>
          <a:ln cap="flat" cmpd="sng" w="19050">
            <a:solidFill>
              <a:schemeClr val="dk1"/>
            </a:solidFill>
            <a:prstDash val="solid"/>
            <a:round/>
            <a:headEnd len="sm" w="sm" type="none"/>
            <a:tailEnd len="sm" w="sm" type="none"/>
          </a:ln>
        </p:spPr>
      </p:pic>
      <p:pic>
        <p:nvPicPr>
          <p:cNvPr id="182" name="Google Shape;182;p28"/>
          <p:cNvPicPr preferRelativeResize="0"/>
          <p:nvPr/>
        </p:nvPicPr>
        <p:blipFill>
          <a:blip r:embed="rId5">
            <a:alphaModFix/>
          </a:blip>
          <a:stretch>
            <a:fillRect/>
          </a:stretch>
        </p:blipFill>
        <p:spPr>
          <a:xfrm>
            <a:off x="2124075" y="2567100"/>
            <a:ext cx="1649050" cy="2424000"/>
          </a:xfrm>
          <a:prstGeom prst="rect">
            <a:avLst/>
          </a:prstGeom>
          <a:noFill/>
          <a:ln cap="flat" cmpd="sng" w="19050">
            <a:solidFill>
              <a:schemeClr val="dk1"/>
            </a:solidFill>
            <a:prstDash val="solid"/>
            <a:round/>
            <a:headEnd len="sm" w="sm" type="none"/>
            <a:tailEnd len="sm" w="sm" type="none"/>
          </a:ln>
        </p:spPr>
      </p:pic>
      <p:pic>
        <p:nvPicPr>
          <p:cNvPr id="183" name="Google Shape;183;p28"/>
          <p:cNvPicPr preferRelativeResize="0"/>
          <p:nvPr/>
        </p:nvPicPr>
        <p:blipFill>
          <a:blip r:embed="rId6">
            <a:alphaModFix/>
          </a:blip>
          <a:stretch>
            <a:fillRect/>
          </a:stretch>
        </p:blipFill>
        <p:spPr>
          <a:xfrm>
            <a:off x="4254450" y="2567100"/>
            <a:ext cx="1700725" cy="2402625"/>
          </a:xfrm>
          <a:prstGeom prst="rect">
            <a:avLst/>
          </a:prstGeom>
          <a:noFill/>
          <a:ln cap="flat" cmpd="sng" w="19050">
            <a:solidFill>
              <a:schemeClr val="dk1"/>
            </a:solidFill>
            <a:prstDash val="solid"/>
            <a:round/>
            <a:headEnd len="sm" w="sm" type="none"/>
            <a:tailEnd len="sm" w="sm" type="none"/>
          </a:ln>
        </p:spPr>
      </p:pic>
      <p:sp>
        <p:nvSpPr>
          <p:cNvPr id="184" name="Google Shape;184;p28"/>
          <p:cNvSpPr txBox="1"/>
          <p:nvPr/>
        </p:nvSpPr>
        <p:spPr>
          <a:xfrm>
            <a:off x="1952075" y="911850"/>
            <a:ext cx="7063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rPr>
              <a:t>Conocieron como ‘La Gente Rubia’ por las características físicas y culturales de los Irlandeses. Por sus tendencias violentas, ellos destruyeron pueblos y mataron la mayoría de la gente, fueron renombrados por el decapitamiento de sus víctimas, incluyendo los caballos. Fueron famosos por sus trabajos con minerales, especialmente con hierro; construyeron las espadas más fuertes en todo de Europa.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a:off x="190925" y="1058625"/>
            <a:ext cx="4381074" cy="3783076"/>
          </a:xfrm>
          <a:prstGeom prst="rect">
            <a:avLst/>
          </a:prstGeom>
          <a:noFill/>
          <a:ln cap="flat" cmpd="sng" w="28575">
            <a:solidFill>
              <a:schemeClr val="dk1"/>
            </a:solidFill>
            <a:prstDash val="solid"/>
            <a:round/>
            <a:headEnd len="sm" w="sm" type="none"/>
            <a:tailEnd len="sm" w="sm" type="none"/>
          </a:ln>
        </p:spPr>
      </p:pic>
      <p:sp>
        <p:nvSpPr>
          <p:cNvPr id="190" name="Google Shape;190;p29"/>
          <p:cNvSpPr txBox="1"/>
          <p:nvPr/>
        </p:nvSpPr>
        <p:spPr>
          <a:xfrm>
            <a:off x="190925" y="102725"/>
            <a:ext cx="8683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3300" u="sng">
                <a:solidFill>
                  <a:schemeClr val="dk1"/>
                </a:solidFill>
              </a:rPr>
              <a:t>Los Fenicios y Los Romanos en 264 AC</a:t>
            </a:r>
            <a:endParaRPr b="1" sz="3300" u="sng">
              <a:solidFill>
                <a:schemeClr val="dk1"/>
              </a:solidFill>
            </a:endParaRPr>
          </a:p>
        </p:txBody>
      </p:sp>
      <p:sp>
        <p:nvSpPr>
          <p:cNvPr id="191" name="Google Shape;191;p29"/>
          <p:cNvSpPr txBox="1"/>
          <p:nvPr/>
        </p:nvSpPr>
        <p:spPr>
          <a:xfrm>
            <a:off x="4764450" y="1058625"/>
            <a:ext cx="3930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En 264 AC la ciudad de Cartago (Carthage) era la más poderosa, una imperia.  Ellos ocuparon la mayoría del mar Medeterraneo occidental.  Este es cuando Roma quería destruir el imperio, pero no sabía nada sobre la navegación.  Pues copiaron la construcción de un nave cartagena para empezar su ejército naval. </a:t>
            </a:r>
            <a:endParaRPr b="1" sz="1600"/>
          </a:p>
        </p:txBody>
      </p:sp>
      <p:pic>
        <p:nvPicPr>
          <p:cNvPr id="192" name="Google Shape;192;p29"/>
          <p:cNvPicPr preferRelativeResize="0"/>
          <p:nvPr/>
        </p:nvPicPr>
        <p:blipFill>
          <a:blip r:embed="rId4">
            <a:alphaModFix/>
          </a:blip>
          <a:stretch>
            <a:fillRect/>
          </a:stretch>
        </p:blipFill>
        <p:spPr>
          <a:xfrm>
            <a:off x="6503825" y="3459825"/>
            <a:ext cx="2190625" cy="1605350"/>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nvSpPr>
        <p:spPr>
          <a:xfrm>
            <a:off x="346750" y="308225"/>
            <a:ext cx="733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u="sng"/>
              <a:t>264 AC:</a:t>
            </a:r>
            <a:endParaRPr b="1" sz="2600" u="sng"/>
          </a:p>
        </p:txBody>
      </p:sp>
      <p:sp>
        <p:nvSpPr>
          <p:cNvPr id="198" name="Google Shape;198;p30"/>
          <p:cNvSpPr txBox="1"/>
          <p:nvPr/>
        </p:nvSpPr>
        <p:spPr>
          <a:xfrm>
            <a:off x="346750" y="1053125"/>
            <a:ext cx="3544500" cy="4109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en" sz="1700"/>
              <a:t>Los Romanos invadieron la Península Ibérica.  La primera invasión sucedió en Alcala del Rio (Seville).</a:t>
            </a:r>
            <a:endParaRPr b="1" sz="1700"/>
          </a:p>
          <a:p>
            <a:pPr indent="-336550" lvl="0" marL="457200" rtl="0" algn="l">
              <a:spcBef>
                <a:spcPts val="0"/>
              </a:spcBef>
              <a:spcAft>
                <a:spcPts val="0"/>
              </a:spcAft>
              <a:buSzPts val="1700"/>
              <a:buChar char="●"/>
            </a:pPr>
            <a:r>
              <a:rPr b="1" lang="en" sz="1700"/>
              <a:t>La lucha para controlar duró más de 200 años, con un serie de guerras llamaban las guerras púnicas, eran tres en total.</a:t>
            </a:r>
            <a:endParaRPr b="1" sz="1700"/>
          </a:p>
          <a:p>
            <a:pPr indent="-336550" lvl="1" marL="914400" rtl="0" algn="l">
              <a:spcBef>
                <a:spcPts val="0"/>
              </a:spcBef>
              <a:spcAft>
                <a:spcPts val="0"/>
              </a:spcAft>
              <a:buSzPts val="1700"/>
              <a:buChar char="○"/>
            </a:pPr>
            <a:r>
              <a:rPr b="1" lang="en" sz="1700"/>
              <a:t>#1 (264-241 AC)  Los Romanos obtuvieron las islas de Sicily, Sardinia y Corsica.</a:t>
            </a:r>
            <a:endParaRPr b="1" sz="1700"/>
          </a:p>
          <a:p>
            <a:pPr indent="0" lvl="0" marL="914400" rtl="0" algn="l">
              <a:spcBef>
                <a:spcPts val="0"/>
              </a:spcBef>
              <a:spcAft>
                <a:spcPts val="0"/>
              </a:spcAft>
              <a:buNone/>
            </a:pPr>
            <a:r>
              <a:t/>
            </a:r>
            <a:endParaRPr b="1" sz="1700"/>
          </a:p>
          <a:p>
            <a:pPr indent="0" lvl="0" marL="914400" rtl="0" algn="l">
              <a:spcBef>
                <a:spcPts val="0"/>
              </a:spcBef>
              <a:spcAft>
                <a:spcPts val="0"/>
              </a:spcAft>
              <a:buNone/>
            </a:pPr>
            <a:r>
              <a:t/>
            </a:r>
            <a:endParaRPr b="1" sz="1700"/>
          </a:p>
        </p:txBody>
      </p:sp>
      <p:pic>
        <p:nvPicPr>
          <p:cNvPr id="199" name="Google Shape;199;p30"/>
          <p:cNvPicPr preferRelativeResize="0"/>
          <p:nvPr/>
        </p:nvPicPr>
        <p:blipFill>
          <a:blip r:embed="rId3">
            <a:alphaModFix/>
          </a:blip>
          <a:stretch>
            <a:fillRect/>
          </a:stretch>
        </p:blipFill>
        <p:spPr>
          <a:xfrm>
            <a:off x="5958175" y="1419162"/>
            <a:ext cx="3023552" cy="3377624"/>
          </a:xfrm>
          <a:prstGeom prst="rect">
            <a:avLst/>
          </a:prstGeom>
          <a:noFill/>
          <a:ln cap="flat" cmpd="sng" w="28575">
            <a:solidFill>
              <a:schemeClr val="dk1"/>
            </a:solidFill>
            <a:prstDash val="solid"/>
            <a:round/>
            <a:headEnd len="sm" w="sm" type="none"/>
            <a:tailEnd len="sm" w="sm" type="none"/>
          </a:ln>
        </p:spPr>
      </p:pic>
      <p:pic>
        <p:nvPicPr>
          <p:cNvPr id="200" name="Google Shape;200;p30"/>
          <p:cNvPicPr preferRelativeResize="0"/>
          <p:nvPr/>
        </p:nvPicPr>
        <p:blipFill>
          <a:blip r:embed="rId4">
            <a:alphaModFix/>
          </a:blip>
          <a:stretch>
            <a:fillRect/>
          </a:stretch>
        </p:blipFill>
        <p:spPr>
          <a:xfrm>
            <a:off x="3994076" y="254875"/>
            <a:ext cx="2285150" cy="221932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nvSpPr>
        <p:spPr>
          <a:xfrm>
            <a:off x="154125" y="139800"/>
            <a:ext cx="27354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u="sng">
                <a:solidFill>
                  <a:schemeClr val="dk1"/>
                </a:solidFill>
              </a:rPr>
              <a:t>218 AC:</a:t>
            </a:r>
            <a:endParaRPr b="1" sz="2400" u="sng">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 sz="1600">
                <a:solidFill>
                  <a:schemeClr val="dk1"/>
                </a:solidFill>
              </a:rPr>
              <a:t>#</a:t>
            </a:r>
            <a:r>
              <a:rPr b="1" lang="en" sz="1700">
                <a:solidFill>
                  <a:schemeClr val="dk1"/>
                </a:solidFill>
              </a:rPr>
              <a:t>2 (218-201 AC)  Resultó en un tratado (treaty) de paz.  Las cartagenas fueron prohibidos de empezar en guerras afuera las fronteras africanas y solo con el permiso Romano.  Ellos perdieron sus tierras exteriores incluyendo las tierras en África.</a:t>
            </a:r>
            <a:endParaRPr b="1" sz="1700">
              <a:solidFill>
                <a:schemeClr val="dk1"/>
              </a:solidFill>
            </a:endParaRPr>
          </a:p>
          <a:p>
            <a:pPr indent="0" lvl="0" marL="914400" rtl="0" algn="l">
              <a:spcBef>
                <a:spcPts val="0"/>
              </a:spcBef>
              <a:spcAft>
                <a:spcPts val="0"/>
              </a:spcAft>
              <a:buNone/>
            </a:pPr>
            <a:r>
              <a:t/>
            </a:r>
            <a:endParaRPr b="1" sz="1600">
              <a:solidFill>
                <a:schemeClr val="dk1"/>
              </a:solidFill>
            </a:endParaRPr>
          </a:p>
        </p:txBody>
      </p:sp>
      <p:pic>
        <p:nvPicPr>
          <p:cNvPr id="206" name="Google Shape;206;p31"/>
          <p:cNvPicPr preferRelativeResize="0"/>
          <p:nvPr/>
        </p:nvPicPr>
        <p:blipFill>
          <a:blip r:embed="rId3">
            <a:alphaModFix/>
          </a:blip>
          <a:stretch>
            <a:fillRect/>
          </a:stretch>
        </p:blipFill>
        <p:spPr>
          <a:xfrm>
            <a:off x="2889525" y="298175"/>
            <a:ext cx="3603225" cy="3419775"/>
          </a:xfrm>
          <a:prstGeom prst="rect">
            <a:avLst/>
          </a:prstGeom>
          <a:noFill/>
          <a:ln cap="flat" cmpd="sng" w="28575">
            <a:solidFill>
              <a:schemeClr val="accent1"/>
            </a:solidFill>
            <a:prstDash val="solid"/>
            <a:round/>
            <a:headEnd len="sm" w="sm" type="none"/>
            <a:tailEnd len="sm" w="sm" type="none"/>
          </a:ln>
        </p:spPr>
      </p:pic>
      <p:pic>
        <p:nvPicPr>
          <p:cNvPr id="207" name="Google Shape;207;p31"/>
          <p:cNvPicPr preferRelativeResize="0"/>
          <p:nvPr/>
        </p:nvPicPr>
        <p:blipFill>
          <a:blip r:embed="rId4">
            <a:alphaModFix/>
          </a:blip>
          <a:stretch>
            <a:fillRect/>
          </a:stretch>
        </p:blipFill>
        <p:spPr>
          <a:xfrm>
            <a:off x="6753575" y="1578175"/>
            <a:ext cx="2249200" cy="3361701"/>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4134250" y="1656175"/>
            <a:ext cx="4799675" cy="3051400"/>
          </a:xfrm>
          <a:prstGeom prst="rect">
            <a:avLst/>
          </a:prstGeom>
          <a:noFill/>
          <a:ln cap="flat" cmpd="sng" w="19050">
            <a:solidFill>
              <a:schemeClr val="dk1"/>
            </a:solidFill>
            <a:prstDash val="solid"/>
            <a:round/>
            <a:headEnd len="sm" w="sm" type="none"/>
            <a:tailEnd len="sm" w="sm" type="none"/>
          </a:ln>
        </p:spPr>
      </p:pic>
      <p:sp>
        <p:nvSpPr>
          <p:cNvPr id="61" name="Google Shape;61;p14"/>
          <p:cNvSpPr txBox="1"/>
          <p:nvPr/>
        </p:nvSpPr>
        <p:spPr>
          <a:xfrm>
            <a:off x="233250" y="233275"/>
            <a:ext cx="43386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u="sng"/>
              <a:t>La Geografía</a:t>
            </a:r>
            <a:endParaRPr b="1" sz="2800" u="sng"/>
          </a:p>
          <a:p>
            <a:pPr indent="-406400" lvl="0" marL="457200" rtl="0" algn="l">
              <a:spcBef>
                <a:spcPts val="0"/>
              </a:spcBef>
              <a:spcAft>
                <a:spcPts val="0"/>
              </a:spcAft>
              <a:buClr>
                <a:schemeClr val="dk1"/>
              </a:buClr>
              <a:buSzPts val="2800"/>
              <a:buChar char="●"/>
            </a:pPr>
            <a:r>
              <a:rPr b="1" lang="en" sz="2800">
                <a:solidFill>
                  <a:schemeClr val="dk1"/>
                </a:solidFill>
              </a:rPr>
              <a:t>La Península Ibérica</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Océano Atlántico</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Mar Mediterráneo</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La Frontera</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Las Montañas</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Los Pirineos</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La Meseta</a:t>
            </a:r>
            <a:endParaRPr b="1" sz="2800">
              <a:solidFill>
                <a:schemeClr val="dk1"/>
              </a:solidFill>
            </a:endParaRPr>
          </a:p>
          <a:p>
            <a:pPr indent="-406400" lvl="0" marL="457200" rtl="0" algn="l">
              <a:spcBef>
                <a:spcPts val="0"/>
              </a:spcBef>
              <a:spcAft>
                <a:spcPts val="0"/>
              </a:spcAft>
              <a:buClr>
                <a:schemeClr val="dk1"/>
              </a:buClr>
              <a:buSzPts val="2800"/>
              <a:buChar char="●"/>
            </a:pPr>
            <a:r>
              <a:rPr b="1" lang="en" sz="2800">
                <a:solidFill>
                  <a:schemeClr val="dk1"/>
                </a:solidFill>
              </a:rPr>
              <a:t>La Mancha/ </a:t>
            </a:r>
            <a:endParaRPr b="1" sz="2800">
              <a:solidFill>
                <a:schemeClr val="dk1"/>
              </a:solidFill>
            </a:endParaRPr>
          </a:p>
          <a:p>
            <a:pPr indent="0" lvl="0" marL="457200" rtl="0" algn="l">
              <a:spcBef>
                <a:spcPts val="0"/>
              </a:spcBef>
              <a:spcAft>
                <a:spcPts val="0"/>
              </a:spcAft>
              <a:buNone/>
            </a:pPr>
            <a:r>
              <a:rPr b="1" lang="en" sz="2800">
                <a:solidFill>
                  <a:schemeClr val="dk1"/>
                </a:solidFill>
              </a:rPr>
              <a:t>Las Matillas</a:t>
            </a:r>
            <a:endParaRPr b="1" sz="2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2"/>
          <p:cNvPicPr preferRelativeResize="0"/>
          <p:nvPr/>
        </p:nvPicPr>
        <p:blipFill>
          <a:blip r:embed="rId3">
            <a:alphaModFix/>
          </a:blip>
          <a:stretch>
            <a:fillRect/>
          </a:stretch>
        </p:blipFill>
        <p:spPr>
          <a:xfrm>
            <a:off x="5741950" y="92250"/>
            <a:ext cx="2721375" cy="2288175"/>
          </a:xfrm>
          <a:prstGeom prst="rect">
            <a:avLst/>
          </a:prstGeom>
          <a:noFill/>
          <a:ln cap="flat" cmpd="sng" w="19050">
            <a:solidFill>
              <a:schemeClr val="dk1"/>
            </a:solidFill>
            <a:prstDash val="solid"/>
            <a:round/>
            <a:headEnd len="sm" w="sm" type="none"/>
            <a:tailEnd len="sm" w="sm" type="none"/>
          </a:ln>
        </p:spPr>
      </p:pic>
      <p:sp>
        <p:nvSpPr>
          <p:cNvPr id="213" name="Google Shape;213;p32"/>
          <p:cNvSpPr txBox="1"/>
          <p:nvPr/>
        </p:nvSpPr>
        <p:spPr>
          <a:xfrm>
            <a:off x="184775" y="436625"/>
            <a:ext cx="34626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chemeClr val="dk1"/>
                </a:solidFill>
              </a:rPr>
              <a:t>149 AC:</a:t>
            </a:r>
            <a:endParaRPr b="1" sz="2500" u="sng">
              <a:solidFill>
                <a:schemeClr val="dk1"/>
              </a:solidFill>
            </a:endParaRPr>
          </a:p>
          <a:p>
            <a:pPr indent="0" lvl="0" marL="914400" rtl="0" algn="l">
              <a:spcBef>
                <a:spcPts val="0"/>
              </a:spcBef>
              <a:spcAft>
                <a:spcPts val="0"/>
              </a:spcAft>
              <a:buNone/>
            </a:pPr>
            <a:r>
              <a:t/>
            </a:r>
            <a:endParaRPr b="1" sz="1600">
              <a:solidFill>
                <a:schemeClr val="dk1"/>
              </a:solidFill>
            </a:endParaRPr>
          </a:p>
          <a:p>
            <a:pPr indent="0" lvl="0" marL="91440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 sz="1700">
                <a:solidFill>
                  <a:schemeClr val="dk1"/>
                </a:solidFill>
              </a:rPr>
              <a:t>#3 (149-146 AC)  Los Romanos obtuvieron todos los territorios Cartagineses.  En Cartago, los Romanos destruyeron la ciudad, mataron la mayoría de los habitantes y tomaron prisioneros de los demás, fueron vendidos como esclavos.  Finalmente, los Romanos controlaron la mayoría del mar Medeterráne</a:t>
            </a:r>
            <a:r>
              <a:rPr b="1" lang="en" sz="1600">
                <a:solidFill>
                  <a:schemeClr val="dk1"/>
                </a:solidFill>
              </a:rPr>
              <a:t>o.</a:t>
            </a:r>
            <a:endParaRPr b="1" sz="1600">
              <a:solidFill>
                <a:schemeClr val="dk1"/>
              </a:solidFill>
            </a:endParaRPr>
          </a:p>
          <a:p>
            <a:pPr indent="0" lvl="0" marL="0" rtl="0" algn="l">
              <a:spcBef>
                <a:spcPts val="0"/>
              </a:spcBef>
              <a:spcAft>
                <a:spcPts val="0"/>
              </a:spcAft>
              <a:buNone/>
            </a:pPr>
            <a:r>
              <a:t/>
            </a:r>
            <a:endParaRPr/>
          </a:p>
        </p:txBody>
      </p:sp>
      <p:pic>
        <p:nvPicPr>
          <p:cNvPr id="214" name="Google Shape;214;p32"/>
          <p:cNvPicPr preferRelativeResize="0"/>
          <p:nvPr/>
        </p:nvPicPr>
        <p:blipFill>
          <a:blip r:embed="rId4">
            <a:alphaModFix/>
          </a:blip>
          <a:stretch>
            <a:fillRect/>
          </a:stretch>
        </p:blipFill>
        <p:spPr>
          <a:xfrm>
            <a:off x="4328050" y="2247300"/>
            <a:ext cx="2555650" cy="2794775"/>
          </a:xfrm>
          <a:prstGeom prst="rect">
            <a:avLst/>
          </a:prstGeom>
          <a:noFill/>
          <a:ln cap="flat" cmpd="sng" w="19050">
            <a:solidFill>
              <a:schemeClr val="dk1"/>
            </a:solidFill>
            <a:prstDash val="solid"/>
            <a:round/>
            <a:headEnd len="sm" w="sm" type="none"/>
            <a:tailEnd len="sm" w="sm" type="none"/>
          </a:ln>
        </p:spPr>
      </p:pic>
      <p:pic>
        <p:nvPicPr>
          <p:cNvPr id="215" name="Google Shape;215;p32"/>
          <p:cNvPicPr preferRelativeResize="0"/>
          <p:nvPr/>
        </p:nvPicPr>
        <p:blipFill>
          <a:blip r:embed="rId5">
            <a:alphaModFix/>
          </a:blip>
          <a:stretch>
            <a:fillRect/>
          </a:stretch>
        </p:blipFill>
        <p:spPr>
          <a:xfrm>
            <a:off x="7180300" y="2247300"/>
            <a:ext cx="1735711" cy="279477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nvSpPr>
        <p:spPr>
          <a:xfrm>
            <a:off x="778300" y="17725"/>
            <a:ext cx="73452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100">
                <a:solidFill>
                  <a:srgbClr val="CC0000"/>
                </a:solidFill>
              </a:rPr>
              <a:t>LA EDAD ANTIGUA EN ESPAÑA</a:t>
            </a:r>
            <a:endParaRPr b="1" sz="1100">
              <a:solidFill>
                <a:srgbClr val="CC0000"/>
              </a:solidFill>
            </a:endParaRPr>
          </a:p>
          <a:p>
            <a:pPr indent="0" lvl="0" marL="0" rtl="0" algn="l">
              <a:lnSpc>
                <a:spcPct val="115000"/>
              </a:lnSpc>
              <a:spcBef>
                <a:spcPts val="0"/>
              </a:spcBef>
              <a:spcAft>
                <a:spcPts val="0"/>
              </a:spcAft>
              <a:buClr>
                <a:schemeClr val="dk1"/>
              </a:buClr>
              <a:buSzPts val="1100"/>
              <a:buFont typeface="Arial"/>
              <a:buNone/>
            </a:pPr>
            <a:r>
              <a:rPr b="1" lang="en" sz="1100">
                <a:solidFill>
                  <a:srgbClr val="CC0000"/>
                </a:solidFill>
              </a:rPr>
              <a:t>Desde el Tiempo Prehistórico en 200,000 AC hasta el fin de la tercera guerra púnica en 146 AC, Siglo 2.</a:t>
            </a:r>
            <a:endParaRPr b="1">
              <a:solidFill>
                <a:srgbClr val="CC0000"/>
              </a:solidFill>
            </a:endParaRPr>
          </a:p>
        </p:txBody>
      </p:sp>
      <p:sp>
        <p:nvSpPr>
          <p:cNvPr id="221" name="Google Shape;221;p33"/>
          <p:cNvSpPr/>
          <p:nvPr/>
        </p:nvSpPr>
        <p:spPr>
          <a:xfrm>
            <a:off x="3270350" y="643950"/>
            <a:ext cx="2061900" cy="813900"/>
          </a:xfrm>
          <a:prstGeom prst="doubleWave">
            <a:avLst>
              <a:gd fmla="val 6250" name="adj1"/>
              <a:gd fmla="val 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nvSpPr>
        <p:spPr>
          <a:xfrm>
            <a:off x="3377875" y="858438"/>
            <a:ext cx="225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rPr>
              <a:t>L</a:t>
            </a:r>
            <a:r>
              <a:rPr b="1" lang="en" sz="1300">
                <a:solidFill>
                  <a:schemeClr val="lt1"/>
                </a:solidFill>
              </a:rPr>
              <a:t>a Península Ibérica</a:t>
            </a:r>
            <a:endParaRPr b="1" sz="1000">
              <a:solidFill>
                <a:schemeClr val="lt1"/>
              </a:solidFill>
            </a:endParaRPr>
          </a:p>
        </p:txBody>
      </p:sp>
      <p:cxnSp>
        <p:nvCxnSpPr>
          <p:cNvPr id="223" name="Google Shape;223;p33"/>
          <p:cNvCxnSpPr>
            <a:endCxn id="224" idx="0"/>
          </p:cNvCxnSpPr>
          <p:nvPr/>
        </p:nvCxnSpPr>
        <p:spPr>
          <a:xfrm flipH="1">
            <a:off x="2011275" y="3915050"/>
            <a:ext cx="322500" cy="301800"/>
          </a:xfrm>
          <a:prstGeom prst="straightConnector1">
            <a:avLst/>
          </a:prstGeom>
          <a:noFill/>
          <a:ln cap="flat" cmpd="sng" w="9525">
            <a:solidFill>
              <a:schemeClr val="dk2"/>
            </a:solidFill>
            <a:prstDash val="solid"/>
            <a:round/>
            <a:headEnd len="med" w="med" type="none"/>
            <a:tailEnd len="med" w="med" type="none"/>
          </a:ln>
        </p:spPr>
      </p:cxnSp>
      <p:sp>
        <p:nvSpPr>
          <p:cNvPr id="225" name="Google Shape;225;p33"/>
          <p:cNvSpPr/>
          <p:nvPr/>
        </p:nvSpPr>
        <p:spPr>
          <a:xfrm>
            <a:off x="92100" y="1816000"/>
            <a:ext cx="1888488"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6" name="Google Shape;226;p33"/>
          <p:cNvSpPr txBox="1"/>
          <p:nvPr/>
        </p:nvSpPr>
        <p:spPr>
          <a:xfrm>
            <a:off x="92100" y="1868950"/>
            <a:ext cx="1888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C0000"/>
                </a:solidFill>
              </a:rPr>
              <a:t>200,000 AC</a:t>
            </a:r>
            <a:endParaRPr b="1" sz="1200">
              <a:solidFill>
                <a:srgbClr val="CC0000"/>
              </a:solidFill>
            </a:endParaRPr>
          </a:p>
          <a:p>
            <a:pPr indent="0" lvl="0" marL="0" rtl="0" algn="l">
              <a:spcBef>
                <a:spcPts val="0"/>
              </a:spcBef>
              <a:spcAft>
                <a:spcPts val="0"/>
              </a:spcAft>
              <a:buNone/>
            </a:pPr>
            <a:r>
              <a:rPr b="1" lang="en" sz="1200"/>
              <a:t>    </a:t>
            </a:r>
            <a:r>
              <a:rPr b="1" lang="en" sz="1200"/>
              <a:t>Época Paleolítica:</a:t>
            </a:r>
            <a:endParaRPr b="1" sz="1200"/>
          </a:p>
          <a:p>
            <a:pPr indent="0" lvl="0" marL="0" rtl="0" algn="l">
              <a:spcBef>
                <a:spcPts val="0"/>
              </a:spcBef>
              <a:spcAft>
                <a:spcPts val="0"/>
              </a:spcAft>
              <a:buNone/>
            </a:pPr>
            <a:r>
              <a:rPr b="1" lang="en" sz="1000"/>
              <a:t>Neanderthal y Homosapien</a:t>
            </a:r>
            <a:endParaRPr b="1" sz="1000"/>
          </a:p>
        </p:txBody>
      </p:sp>
      <p:sp>
        <p:nvSpPr>
          <p:cNvPr id="227" name="Google Shape;227;p33"/>
          <p:cNvSpPr/>
          <p:nvPr/>
        </p:nvSpPr>
        <p:spPr>
          <a:xfrm>
            <a:off x="92088" y="2962575"/>
            <a:ext cx="1596780"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txBox="1"/>
          <p:nvPr/>
        </p:nvSpPr>
        <p:spPr>
          <a:xfrm>
            <a:off x="184200" y="3015525"/>
            <a:ext cx="1596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C0000"/>
                </a:solidFill>
              </a:rPr>
              <a:t>10,000 AC</a:t>
            </a:r>
            <a:endParaRPr b="1" sz="1200">
              <a:solidFill>
                <a:srgbClr val="CC0000"/>
              </a:solidFill>
            </a:endParaRPr>
          </a:p>
          <a:p>
            <a:pPr indent="0" lvl="0" marL="0" rtl="0" algn="l">
              <a:spcBef>
                <a:spcPts val="0"/>
              </a:spcBef>
              <a:spcAft>
                <a:spcPts val="0"/>
              </a:spcAft>
              <a:buNone/>
            </a:pPr>
            <a:r>
              <a:rPr b="1" lang="en" sz="1200"/>
              <a:t>Época Mesolítica:</a:t>
            </a:r>
            <a:endParaRPr b="1" sz="1200"/>
          </a:p>
          <a:p>
            <a:pPr indent="0" lvl="0" marL="0" rtl="0" algn="l">
              <a:spcBef>
                <a:spcPts val="0"/>
              </a:spcBef>
              <a:spcAft>
                <a:spcPts val="0"/>
              </a:spcAft>
              <a:buNone/>
            </a:pPr>
            <a:r>
              <a:rPr b="1" lang="en" sz="1000"/>
              <a:t>      </a:t>
            </a:r>
            <a:r>
              <a:rPr b="1" lang="en" sz="1000"/>
              <a:t>Homosapien</a:t>
            </a:r>
            <a:endParaRPr b="1" sz="1000"/>
          </a:p>
        </p:txBody>
      </p:sp>
      <p:sp>
        <p:nvSpPr>
          <p:cNvPr id="229" name="Google Shape;229;p33"/>
          <p:cNvSpPr/>
          <p:nvPr/>
        </p:nvSpPr>
        <p:spPr>
          <a:xfrm>
            <a:off x="1800388" y="3046888"/>
            <a:ext cx="1596780"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p:nvPr/>
        </p:nvSpPr>
        <p:spPr>
          <a:xfrm>
            <a:off x="1212888" y="4162100"/>
            <a:ext cx="1596780"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3"/>
          <p:cNvSpPr/>
          <p:nvPr/>
        </p:nvSpPr>
        <p:spPr>
          <a:xfrm>
            <a:off x="5863800" y="1231752"/>
            <a:ext cx="1972242"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3"/>
          <p:cNvSpPr/>
          <p:nvPr/>
        </p:nvSpPr>
        <p:spPr>
          <a:xfrm>
            <a:off x="4571539" y="3210863"/>
            <a:ext cx="1751382"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3"/>
          <p:cNvSpPr txBox="1"/>
          <p:nvPr/>
        </p:nvSpPr>
        <p:spPr>
          <a:xfrm>
            <a:off x="1898850" y="3022875"/>
            <a:ext cx="1596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C0000"/>
                </a:solidFill>
              </a:rPr>
              <a:t>3000 AC</a:t>
            </a:r>
            <a:endParaRPr b="1" sz="1200">
              <a:solidFill>
                <a:srgbClr val="CC0000"/>
              </a:solidFill>
            </a:endParaRPr>
          </a:p>
          <a:p>
            <a:pPr indent="0" lvl="0" marL="0" rtl="0" algn="l">
              <a:spcBef>
                <a:spcPts val="0"/>
              </a:spcBef>
              <a:spcAft>
                <a:spcPts val="0"/>
              </a:spcAft>
              <a:buNone/>
            </a:pPr>
            <a:r>
              <a:rPr b="1" lang="en" sz="1200"/>
              <a:t>Época Calcolítica</a:t>
            </a:r>
            <a:endParaRPr b="1" sz="1200"/>
          </a:p>
          <a:p>
            <a:pPr indent="0" lvl="0" marL="0" rtl="0" algn="l">
              <a:spcBef>
                <a:spcPts val="0"/>
              </a:spcBef>
              <a:spcAft>
                <a:spcPts val="0"/>
              </a:spcAft>
              <a:buNone/>
            </a:pPr>
            <a:r>
              <a:rPr b="1" lang="en" sz="1000"/>
              <a:t>Homosapien en Europa Occidental</a:t>
            </a:r>
            <a:endParaRPr b="1" sz="1000"/>
          </a:p>
        </p:txBody>
      </p:sp>
      <p:cxnSp>
        <p:nvCxnSpPr>
          <p:cNvPr id="234" name="Google Shape;234;p33"/>
          <p:cNvCxnSpPr>
            <a:endCxn id="233" idx="0"/>
          </p:cNvCxnSpPr>
          <p:nvPr/>
        </p:nvCxnSpPr>
        <p:spPr>
          <a:xfrm flipH="1">
            <a:off x="2697300" y="1648875"/>
            <a:ext cx="905400" cy="1374000"/>
          </a:xfrm>
          <a:prstGeom prst="straightConnector1">
            <a:avLst/>
          </a:prstGeom>
          <a:noFill/>
          <a:ln cap="flat" cmpd="sng" w="9525">
            <a:solidFill>
              <a:schemeClr val="dk2"/>
            </a:solidFill>
            <a:prstDash val="solid"/>
            <a:round/>
            <a:headEnd len="med" w="med" type="none"/>
            <a:tailEnd len="med" w="med" type="none"/>
          </a:ln>
        </p:spPr>
      </p:cxnSp>
      <p:cxnSp>
        <p:nvCxnSpPr>
          <p:cNvPr id="235" name="Google Shape;235;p33"/>
          <p:cNvCxnSpPr/>
          <p:nvPr/>
        </p:nvCxnSpPr>
        <p:spPr>
          <a:xfrm flipH="1">
            <a:off x="2049925" y="1397200"/>
            <a:ext cx="1089600" cy="694500"/>
          </a:xfrm>
          <a:prstGeom prst="straightConnector1">
            <a:avLst/>
          </a:prstGeom>
          <a:noFill/>
          <a:ln cap="flat" cmpd="sng" w="9525">
            <a:solidFill>
              <a:schemeClr val="dk2"/>
            </a:solidFill>
            <a:prstDash val="solid"/>
            <a:round/>
            <a:headEnd len="med" w="med" type="none"/>
            <a:tailEnd len="med" w="med" type="none"/>
          </a:ln>
        </p:spPr>
      </p:cxnSp>
      <p:sp>
        <p:nvSpPr>
          <p:cNvPr id="224" name="Google Shape;224;p33"/>
          <p:cNvSpPr txBox="1"/>
          <p:nvPr/>
        </p:nvSpPr>
        <p:spPr>
          <a:xfrm>
            <a:off x="1289625" y="4216850"/>
            <a:ext cx="1443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Empezó el Tiempo Prerromano y la Edad de Bronce</a:t>
            </a:r>
            <a:endParaRPr b="1" sz="1100"/>
          </a:p>
        </p:txBody>
      </p:sp>
      <p:sp>
        <p:nvSpPr>
          <p:cNvPr id="236" name="Google Shape;236;p33"/>
          <p:cNvSpPr/>
          <p:nvPr/>
        </p:nvSpPr>
        <p:spPr>
          <a:xfrm>
            <a:off x="6552950" y="2269425"/>
            <a:ext cx="1596780"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3"/>
          <p:cNvSpPr/>
          <p:nvPr/>
        </p:nvSpPr>
        <p:spPr>
          <a:xfrm>
            <a:off x="5100950" y="4178900"/>
            <a:ext cx="1751382"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p:nvPr/>
        </p:nvSpPr>
        <p:spPr>
          <a:xfrm>
            <a:off x="7174201" y="4261250"/>
            <a:ext cx="1833624"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3"/>
          <p:cNvSpPr/>
          <p:nvPr/>
        </p:nvSpPr>
        <p:spPr>
          <a:xfrm>
            <a:off x="2932212" y="3914875"/>
            <a:ext cx="1751382" cy="694494"/>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p:nvPr/>
        </p:nvSpPr>
        <p:spPr>
          <a:xfrm>
            <a:off x="3282188" y="1805388"/>
            <a:ext cx="2256876" cy="1312254"/>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txBox="1"/>
          <p:nvPr/>
        </p:nvSpPr>
        <p:spPr>
          <a:xfrm>
            <a:off x="3282188" y="1884438"/>
            <a:ext cx="22569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0000"/>
                </a:solidFill>
              </a:rPr>
              <a:t>Siglo XI:1200AC - 600AC:</a:t>
            </a:r>
            <a:endParaRPr b="1" sz="1300">
              <a:solidFill>
                <a:srgbClr val="CC0000"/>
              </a:solidFill>
            </a:endParaRPr>
          </a:p>
          <a:p>
            <a:pPr indent="0" lvl="0" marL="0" rtl="0" algn="l">
              <a:spcBef>
                <a:spcPts val="0"/>
              </a:spcBef>
              <a:spcAft>
                <a:spcPts val="0"/>
              </a:spcAft>
              <a:buNone/>
            </a:pPr>
            <a:r>
              <a:rPr b="1" lang="en" sz="1100"/>
              <a:t>La Edad de Hierro</a:t>
            </a:r>
            <a:endParaRPr b="1" sz="1100"/>
          </a:p>
          <a:p>
            <a:pPr indent="-292100" lvl="0" marL="457200" rtl="0" algn="l">
              <a:spcBef>
                <a:spcPts val="0"/>
              </a:spcBef>
              <a:spcAft>
                <a:spcPts val="0"/>
              </a:spcAft>
              <a:buSzPts val="1000"/>
              <a:buChar char="●"/>
            </a:pPr>
            <a:r>
              <a:rPr b="1" lang="en" sz="1000"/>
              <a:t>Los Iberos</a:t>
            </a:r>
            <a:endParaRPr b="1" sz="1000"/>
          </a:p>
          <a:p>
            <a:pPr indent="-292100" lvl="0" marL="457200" rtl="0" algn="l">
              <a:spcBef>
                <a:spcPts val="0"/>
              </a:spcBef>
              <a:spcAft>
                <a:spcPts val="0"/>
              </a:spcAft>
              <a:buSzPts val="1000"/>
              <a:buChar char="●"/>
            </a:pPr>
            <a:r>
              <a:rPr b="1" lang="en" sz="1000"/>
              <a:t>Desarrollo de Los Tartessos</a:t>
            </a:r>
            <a:endParaRPr b="1" sz="1000"/>
          </a:p>
          <a:p>
            <a:pPr indent="-292100" lvl="0" marL="457200" rtl="0" algn="l">
              <a:spcBef>
                <a:spcPts val="0"/>
              </a:spcBef>
              <a:spcAft>
                <a:spcPts val="0"/>
              </a:spcAft>
              <a:buSzPts val="1000"/>
              <a:buChar char="●"/>
            </a:pPr>
            <a:r>
              <a:rPr b="1" lang="en" sz="1000"/>
              <a:t>Los Fenicios</a:t>
            </a:r>
            <a:endParaRPr b="1" sz="1000"/>
          </a:p>
          <a:p>
            <a:pPr indent="-292100" lvl="1" marL="914400" rtl="0" algn="l">
              <a:spcBef>
                <a:spcPts val="0"/>
              </a:spcBef>
              <a:spcAft>
                <a:spcPts val="0"/>
              </a:spcAft>
              <a:buSzPts val="1000"/>
              <a:buChar char="○"/>
            </a:pPr>
            <a:r>
              <a:rPr b="1" lang="en" sz="1000"/>
              <a:t>814 AC Catargo</a:t>
            </a:r>
            <a:endParaRPr b="1" sz="1000"/>
          </a:p>
          <a:p>
            <a:pPr indent="0" lvl="0" marL="0" rtl="0" algn="l">
              <a:spcBef>
                <a:spcPts val="0"/>
              </a:spcBef>
              <a:spcAft>
                <a:spcPts val="0"/>
              </a:spcAft>
              <a:buNone/>
            </a:pPr>
            <a:r>
              <a:t/>
            </a:r>
            <a:endParaRPr b="1" sz="1100"/>
          </a:p>
        </p:txBody>
      </p:sp>
      <p:cxnSp>
        <p:nvCxnSpPr>
          <p:cNvPr id="242" name="Google Shape;242;p33"/>
          <p:cNvCxnSpPr/>
          <p:nvPr/>
        </p:nvCxnSpPr>
        <p:spPr>
          <a:xfrm flipH="1">
            <a:off x="3799700" y="3146275"/>
            <a:ext cx="115500" cy="815100"/>
          </a:xfrm>
          <a:prstGeom prst="straightConnector1">
            <a:avLst/>
          </a:prstGeom>
          <a:noFill/>
          <a:ln cap="flat" cmpd="sng" w="9525">
            <a:solidFill>
              <a:schemeClr val="dk2"/>
            </a:solidFill>
            <a:prstDash val="solid"/>
            <a:round/>
            <a:headEnd len="med" w="med" type="none"/>
            <a:tailEnd len="med" w="med" type="none"/>
          </a:ln>
        </p:spPr>
      </p:cxnSp>
      <p:sp>
        <p:nvSpPr>
          <p:cNvPr id="243" name="Google Shape;243;p33"/>
          <p:cNvSpPr txBox="1"/>
          <p:nvPr/>
        </p:nvSpPr>
        <p:spPr>
          <a:xfrm>
            <a:off x="2967450" y="3990000"/>
            <a:ext cx="168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Los Romanos contra Los Griegos</a:t>
            </a:r>
            <a:endParaRPr b="1" sz="1200"/>
          </a:p>
        </p:txBody>
      </p:sp>
      <p:sp>
        <p:nvSpPr>
          <p:cNvPr id="244" name="Google Shape;244;p33"/>
          <p:cNvSpPr txBox="1"/>
          <p:nvPr/>
        </p:nvSpPr>
        <p:spPr>
          <a:xfrm>
            <a:off x="4648763" y="3264013"/>
            <a:ext cx="1596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900-600 AC</a:t>
            </a:r>
            <a:endParaRPr b="1">
              <a:solidFill>
                <a:srgbClr val="CC0000"/>
              </a:solidFill>
            </a:endParaRPr>
          </a:p>
          <a:p>
            <a:pPr indent="0" lvl="0" marL="0" rtl="0" algn="l">
              <a:spcBef>
                <a:spcPts val="0"/>
              </a:spcBef>
              <a:spcAft>
                <a:spcPts val="0"/>
              </a:spcAft>
              <a:buNone/>
            </a:pPr>
            <a:r>
              <a:rPr b="1" lang="en" sz="1000"/>
              <a:t>Las Celtas de Austria</a:t>
            </a:r>
            <a:endParaRPr b="1" sz="1000"/>
          </a:p>
          <a:p>
            <a:pPr indent="0" lvl="0" marL="0" rtl="0" algn="l">
              <a:spcBef>
                <a:spcPts val="0"/>
              </a:spcBef>
              <a:spcAft>
                <a:spcPts val="0"/>
              </a:spcAft>
              <a:buNone/>
            </a:pPr>
            <a:r>
              <a:rPr b="1" lang="en" sz="1000"/>
              <a:t>Los Celtiberos</a:t>
            </a:r>
            <a:endParaRPr b="1" sz="1000"/>
          </a:p>
        </p:txBody>
      </p:sp>
      <p:cxnSp>
        <p:nvCxnSpPr>
          <p:cNvPr id="245" name="Google Shape;245;p33"/>
          <p:cNvCxnSpPr/>
          <p:nvPr/>
        </p:nvCxnSpPr>
        <p:spPr>
          <a:xfrm flipH="1">
            <a:off x="1673575" y="1535375"/>
            <a:ext cx="1680900" cy="1457400"/>
          </a:xfrm>
          <a:prstGeom prst="straightConnector1">
            <a:avLst/>
          </a:prstGeom>
          <a:noFill/>
          <a:ln cap="flat" cmpd="sng" w="9525">
            <a:solidFill>
              <a:schemeClr val="dk2"/>
            </a:solidFill>
            <a:prstDash val="solid"/>
            <a:round/>
            <a:headEnd len="med" w="med" type="none"/>
            <a:tailEnd len="med" w="med" type="none"/>
          </a:ln>
        </p:spPr>
      </p:cxnSp>
      <p:sp>
        <p:nvSpPr>
          <p:cNvPr id="246" name="Google Shape;246;p33"/>
          <p:cNvSpPr txBox="1"/>
          <p:nvPr/>
        </p:nvSpPr>
        <p:spPr>
          <a:xfrm>
            <a:off x="5197225" y="4117975"/>
            <a:ext cx="1443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C0000"/>
                </a:solidFill>
              </a:rPr>
              <a:t>400 AC:</a:t>
            </a:r>
            <a:endParaRPr b="1" sz="1200">
              <a:solidFill>
                <a:srgbClr val="CC0000"/>
              </a:solidFill>
            </a:endParaRPr>
          </a:p>
          <a:p>
            <a:pPr indent="0" lvl="0" marL="0" rtl="0" algn="l">
              <a:spcBef>
                <a:spcPts val="0"/>
              </a:spcBef>
              <a:spcAft>
                <a:spcPts val="0"/>
              </a:spcAft>
              <a:buNone/>
            </a:pPr>
            <a:r>
              <a:rPr b="1" lang="en" sz="1100"/>
              <a:t>Los Fenicios/Las Cartagenas</a:t>
            </a:r>
            <a:endParaRPr b="1" sz="1100"/>
          </a:p>
          <a:p>
            <a:pPr indent="0" lvl="0" marL="0" rtl="0" algn="l">
              <a:spcBef>
                <a:spcPts val="0"/>
              </a:spcBef>
              <a:spcAft>
                <a:spcPts val="0"/>
              </a:spcAft>
              <a:buNone/>
            </a:pPr>
            <a:r>
              <a:rPr b="1" lang="en" sz="1200"/>
              <a:t> </a:t>
            </a:r>
            <a:r>
              <a:rPr b="1" lang="en" sz="1000"/>
              <a:t>Cartago, el capital</a:t>
            </a:r>
            <a:endParaRPr b="1" sz="1000"/>
          </a:p>
        </p:txBody>
      </p:sp>
      <p:sp>
        <p:nvSpPr>
          <p:cNvPr id="247" name="Google Shape;247;p33"/>
          <p:cNvSpPr txBox="1"/>
          <p:nvPr/>
        </p:nvSpPr>
        <p:spPr>
          <a:xfrm>
            <a:off x="5972175" y="1307800"/>
            <a:ext cx="183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CC0000"/>
                </a:solidFill>
              </a:rPr>
              <a:t>Las  Guerras Púnicas:</a:t>
            </a:r>
            <a:endParaRPr b="1" sz="1200">
              <a:solidFill>
                <a:srgbClr val="CC0000"/>
              </a:solidFill>
            </a:endParaRPr>
          </a:p>
          <a:p>
            <a:pPr indent="0" lvl="0" marL="0" rtl="0" algn="l">
              <a:spcBef>
                <a:spcPts val="0"/>
              </a:spcBef>
              <a:spcAft>
                <a:spcPts val="0"/>
              </a:spcAft>
              <a:buNone/>
            </a:pPr>
            <a:r>
              <a:rPr b="1" lang="en" sz="1000"/>
              <a:t>Los Romanos contra Las Cartagenas/Fenicios</a:t>
            </a:r>
            <a:endParaRPr b="1" sz="1000"/>
          </a:p>
        </p:txBody>
      </p:sp>
      <p:cxnSp>
        <p:nvCxnSpPr>
          <p:cNvPr id="248" name="Google Shape;248;p33"/>
          <p:cNvCxnSpPr/>
          <p:nvPr/>
        </p:nvCxnSpPr>
        <p:spPr>
          <a:xfrm>
            <a:off x="5544300" y="4041575"/>
            <a:ext cx="237600" cy="1491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3"/>
          <p:cNvCxnSpPr>
            <a:stCxn id="241" idx="0"/>
            <a:endCxn id="241" idx="0"/>
          </p:cNvCxnSpPr>
          <p:nvPr/>
        </p:nvCxnSpPr>
        <p:spPr>
          <a:xfrm>
            <a:off x="4410638" y="1884438"/>
            <a:ext cx="0" cy="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3"/>
          <p:cNvCxnSpPr/>
          <p:nvPr/>
        </p:nvCxnSpPr>
        <p:spPr>
          <a:xfrm>
            <a:off x="4820875" y="3117650"/>
            <a:ext cx="92400" cy="76800"/>
          </a:xfrm>
          <a:prstGeom prst="straightConnector1">
            <a:avLst/>
          </a:prstGeom>
          <a:noFill/>
          <a:ln cap="flat" cmpd="sng" w="9525">
            <a:solidFill>
              <a:schemeClr val="dk2"/>
            </a:solidFill>
            <a:prstDash val="solid"/>
            <a:round/>
            <a:headEnd len="med" w="med" type="none"/>
            <a:tailEnd len="med" w="med" type="none"/>
          </a:ln>
        </p:spPr>
      </p:cxnSp>
      <p:cxnSp>
        <p:nvCxnSpPr>
          <p:cNvPr id="251" name="Google Shape;251;p33"/>
          <p:cNvCxnSpPr>
            <a:stCxn id="247" idx="1"/>
            <a:endCxn id="247" idx="1"/>
          </p:cNvCxnSpPr>
          <p:nvPr/>
        </p:nvCxnSpPr>
        <p:spPr>
          <a:xfrm>
            <a:off x="5972175" y="1646350"/>
            <a:ext cx="0" cy="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33"/>
          <p:cNvCxnSpPr>
            <a:stCxn id="231" idx="1"/>
          </p:cNvCxnSpPr>
          <p:nvPr/>
        </p:nvCxnSpPr>
        <p:spPr>
          <a:xfrm flipH="1">
            <a:off x="5517300" y="1638696"/>
            <a:ext cx="346500" cy="514800"/>
          </a:xfrm>
          <a:prstGeom prst="straightConnector1">
            <a:avLst/>
          </a:prstGeom>
          <a:noFill/>
          <a:ln cap="flat" cmpd="sng" w="9525">
            <a:solidFill>
              <a:schemeClr val="dk2"/>
            </a:solidFill>
            <a:prstDash val="solid"/>
            <a:round/>
            <a:headEnd len="med" w="med" type="none"/>
            <a:tailEnd len="med" w="med" type="none"/>
          </a:ln>
        </p:spPr>
      </p:cxnSp>
      <p:sp>
        <p:nvSpPr>
          <p:cNvPr id="253" name="Google Shape;253;p33"/>
          <p:cNvSpPr/>
          <p:nvPr/>
        </p:nvSpPr>
        <p:spPr>
          <a:xfrm>
            <a:off x="6979250" y="3207950"/>
            <a:ext cx="1596780" cy="813888"/>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3"/>
          <p:cNvSpPr txBox="1"/>
          <p:nvPr/>
        </p:nvSpPr>
        <p:spPr>
          <a:xfrm>
            <a:off x="6629688" y="2326263"/>
            <a:ext cx="1443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264-241 AC</a:t>
            </a:r>
            <a:endParaRPr b="1">
              <a:solidFill>
                <a:srgbClr val="CC0000"/>
              </a:solidFill>
            </a:endParaRPr>
          </a:p>
          <a:p>
            <a:pPr indent="0" lvl="0" marL="0" rtl="0" algn="l">
              <a:spcBef>
                <a:spcPts val="0"/>
              </a:spcBef>
              <a:spcAft>
                <a:spcPts val="0"/>
              </a:spcAft>
              <a:buNone/>
            </a:pPr>
            <a:r>
              <a:rPr lang="en"/>
              <a:t>    </a:t>
            </a:r>
            <a:r>
              <a:rPr lang="en" sz="1200"/>
              <a:t>Guerra #1</a:t>
            </a:r>
            <a:endParaRPr sz="1200"/>
          </a:p>
          <a:p>
            <a:pPr indent="0" lvl="0" marL="0" rtl="0" algn="l">
              <a:spcBef>
                <a:spcPts val="0"/>
              </a:spcBef>
              <a:spcAft>
                <a:spcPts val="0"/>
              </a:spcAft>
              <a:buNone/>
            </a:pPr>
            <a:r>
              <a:rPr lang="en" sz="1200"/>
              <a:t>        3 islas</a:t>
            </a:r>
            <a:endParaRPr sz="1200"/>
          </a:p>
        </p:txBody>
      </p:sp>
      <p:sp>
        <p:nvSpPr>
          <p:cNvPr id="255" name="Google Shape;255;p33"/>
          <p:cNvSpPr txBox="1"/>
          <p:nvPr/>
        </p:nvSpPr>
        <p:spPr>
          <a:xfrm>
            <a:off x="7132425" y="3189213"/>
            <a:ext cx="123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218-201 AC</a:t>
            </a:r>
            <a:endParaRPr b="1">
              <a:solidFill>
                <a:srgbClr val="CC0000"/>
              </a:solidFill>
            </a:endParaRPr>
          </a:p>
          <a:p>
            <a:pPr indent="0" lvl="0" marL="0" rtl="0" algn="l">
              <a:spcBef>
                <a:spcPts val="0"/>
              </a:spcBef>
              <a:spcAft>
                <a:spcPts val="0"/>
              </a:spcAft>
              <a:buNone/>
            </a:pPr>
            <a:r>
              <a:rPr lang="en"/>
              <a:t>  </a:t>
            </a:r>
            <a:r>
              <a:rPr lang="en" sz="1200"/>
              <a:t>Guerra #2</a:t>
            </a:r>
            <a:endParaRPr sz="1200"/>
          </a:p>
          <a:p>
            <a:pPr indent="0" lvl="0" marL="0" rtl="0" algn="l">
              <a:spcBef>
                <a:spcPts val="0"/>
              </a:spcBef>
              <a:spcAft>
                <a:spcPts val="0"/>
              </a:spcAft>
              <a:buNone/>
            </a:pPr>
            <a:r>
              <a:rPr lang="en" sz="1200"/>
              <a:t>   El tratado</a:t>
            </a:r>
            <a:endParaRPr sz="1200"/>
          </a:p>
        </p:txBody>
      </p:sp>
      <p:sp>
        <p:nvSpPr>
          <p:cNvPr id="256" name="Google Shape;256;p33"/>
          <p:cNvSpPr txBox="1"/>
          <p:nvPr/>
        </p:nvSpPr>
        <p:spPr>
          <a:xfrm>
            <a:off x="7289727" y="4321950"/>
            <a:ext cx="1596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149-146 AC</a:t>
            </a:r>
            <a:endParaRPr b="1">
              <a:solidFill>
                <a:srgbClr val="CC0000"/>
              </a:solidFill>
            </a:endParaRPr>
          </a:p>
          <a:p>
            <a:pPr indent="0" lvl="0" marL="0" rtl="0" algn="l">
              <a:spcBef>
                <a:spcPts val="0"/>
              </a:spcBef>
              <a:spcAft>
                <a:spcPts val="0"/>
              </a:spcAft>
              <a:buNone/>
            </a:pPr>
            <a:r>
              <a:rPr lang="en" sz="1200"/>
              <a:t>    </a:t>
            </a:r>
            <a:r>
              <a:rPr lang="en" sz="1200"/>
              <a:t>Guerra #3</a:t>
            </a:r>
            <a:endParaRPr sz="1200"/>
          </a:p>
          <a:p>
            <a:pPr indent="0" lvl="0" marL="0" rtl="0" algn="l">
              <a:spcBef>
                <a:spcPts val="0"/>
              </a:spcBef>
              <a:spcAft>
                <a:spcPts val="0"/>
              </a:spcAft>
              <a:buNone/>
            </a:pPr>
            <a:r>
              <a:rPr lang="en" sz="1200"/>
              <a:t>Perdieron sus tierras</a:t>
            </a:r>
            <a:endParaRPr sz="1200"/>
          </a:p>
        </p:txBody>
      </p:sp>
      <p:cxnSp>
        <p:nvCxnSpPr>
          <p:cNvPr id="257" name="Google Shape;257;p33"/>
          <p:cNvCxnSpPr/>
          <p:nvPr/>
        </p:nvCxnSpPr>
        <p:spPr>
          <a:xfrm>
            <a:off x="7291800" y="3070750"/>
            <a:ext cx="119100" cy="174900"/>
          </a:xfrm>
          <a:prstGeom prst="straightConnector1">
            <a:avLst/>
          </a:prstGeom>
          <a:noFill/>
          <a:ln cap="flat" cmpd="sng" w="9525">
            <a:solidFill>
              <a:schemeClr val="dk2"/>
            </a:solidFill>
            <a:prstDash val="solid"/>
            <a:round/>
            <a:headEnd len="med" w="med" type="none"/>
            <a:tailEnd len="med" w="med" type="none"/>
          </a:ln>
        </p:spPr>
      </p:cxnSp>
      <p:cxnSp>
        <p:nvCxnSpPr>
          <p:cNvPr id="258" name="Google Shape;258;p33"/>
          <p:cNvCxnSpPr/>
          <p:nvPr/>
        </p:nvCxnSpPr>
        <p:spPr>
          <a:xfrm>
            <a:off x="8069775" y="4052150"/>
            <a:ext cx="114900" cy="178800"/>
          </a:xfrm>
          <a:prstGeom prst="straightConnector1">
            <a:avLst/>
          </a:prstGeom>
          <a:noFill/>
          <a:ln cap="flat" cmpd="sng" w="9525">
            <a:solidFill>
              <a:schemeClr val="dk2"/>
            </a:solidFill>
            <a:prstDash val="solid"/>
            <a:round/>
            <a:headEnd len="med" w="med" type="none"/>
            <a:tailEnd len="med" w="med" type="none"/>
          </a:ln>
        </p:spPr>
      </p:cxnSp>
      <p:cxnSp>
        <p:nvCxnSpPr>
          <p:cNvPr id="259" name="Google Shape;259;p33"/>
          <p:cNvCxnSpPr/>
          <p:nvPr/>
        </p:nvCxnSpPr>
        <p:spPr>
          <a:xfrm>
            <a:off x="5433025" y="1046838"/>
            <a:ext cx="470100" cy="258300"/>
          </a:xfrm>
          <a:prstGeom prst="straightConnector1">
            <a:avLst/>
          </a:prstGeom>
          <a:noFill/>
          <a:ln cap="flat" cmpd="sng" w="9525">
            <a:solidFill>
              <a:schemeClr val="dk2"/>
            </a:solidFill>
            <a:prstDash val="solid"/>
            <a:round/>
            <a:headEnd len="med" w="med" type="none"/>
            <a:tailEnd len="med" w="med" type="none"/>
          </a:ln>
        </p:spPr>
      </p:cxnSp>
      <p:cxnSp>
        <p:nvCxnSpPr>
          <p:cNvPr id="260" name="Google Shape;260;p33"/>
          <p:cNvCxnSpPr/>
          <p:nvPr/>
        </p:nvCxnSpPr>
        <p:spPr>
          <a:xfrm>
            <a:off x="4420288" y="1390506"/>
            <a:ext cx="61200" cy="34680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33"/>
          <p:cNvCxnSpPr>
            <a:stCxn id="255" idx="0"/>
            <a:endCxn id="255" idx="0"/>
          </p:cNvCxnSpPr>
          <p:nvPr/>
        </p:nvCxnSpPr>
        <p:spPr>
          <a:xfrm>
            <a:off x="7748325" y="3189213"/>
            <a:ext cx="0" cy="0"/>
          </a:xfrm>
          <a:prstGeom prst="straightConnector1">
            <a:avLst/>
          </a:prstGeom>
          <a:noFill/>
          <a:ln cap="flat" cmpd="sng" w="9525">
            <a:solidFill>
              <a:schemeClr val="dk2"/>
            </a:solidFill>
            <a:prstDash val="solid"/>
            <a:round/>
            <a:headEnd len="med" w="med" type="none"/>
            <a:tailEnd len="med" w="med" type="none"/>
          </a:ln>
        </p:spPr>
      </p:cxnSp>
      <p:cxnSp>
        <p:nvCxnSpPr>
          <p:cNvPr id="262" name="Google Shape;262;p33"/>
          <p:cNvCxnSpPr/>
          <p:nvPr/>
        </p:nvCxnSpPr>
        <p:spPr>
          <a:xfrm>
            <a:off x="6952875" y="2070088"/>
            <a:ext cx="119100" cy="174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0000"/>
                </a:solidFill>
              </a:rPr>
              <a:t>T</a:t>
            </a:r>
            <a:r>
              <a:rPr b="1" lang="en" u="sng">
                <a:solidFill>
                  <a:srgbClr val="CC0000"/>
                </a:solidFill>
              </a:rPr>
              <a:t>iempo Prehistórico:</a:t>
            </a:r>
            <a:r>
              <a:rPr b="1" lang="en" u="sng"/>
              <a:t> Época Calcolítica (Chalcolithic)</a:t>
            </a:r>
            <a:endParaRPr b="1" u="sng"/>
          </a:p>
        </p:txBody>
      </p:sp>
      <p:sp>
        <p:nvSpPr>
          <p:cNvPr id="67" name="Google Shape;67;p15"/>
          <p:cNvSpPr txBox="1"/>
          <p:nvPr>
            <p:ph idx="1" type="body"/>
          </p:nvPr>
        </p:nvSpPr>
        <p:spPr>
          <a:xfrm>
            <a:off x="311700" y="1152475"/>
            <a:ext cx="8520600" cy="3769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Empezó en 3000 AC (antes de Cristo)</a:t>
            </a:r>
            <a:endParaRPr b="1"/>
          </a:p>
          <a:p>
            <a:pPr indent="-342900" lvl="0" marL="457200" rtl="0" algn="l">
              <a:spcBef>
                <a:spcPts val="0"/>
              </a:spcBef>
              <a:spcAft>
                <a:spcPts val="0"/>
              </a:spcAft>
              <a:buSzPts val="1800"/>
              <a:buChar char="●"/>
            </a:pPr>
            <a:r>
              <a:rPr b="1" lang="en"/>
              <a:t>Diferentes tribus movieron en Europa Occidental por Portugal, España y Francia.</a:t>
            </a:r>
            <a:endParaRPr b="1"/>
          </a:p>
          <a:p>
            <a:pPr indent="-342900" lvl="0" marL="457200" rtl="0" algn="l">
              <a:spcBef>
                <a:spcPts val="0"/>
              </a:spcBef>
              <a:spcAft>
                <a:spcPts val="0"/>
              </a:spcAft>
              <a:buSzPts val="1800"/>
              <a:buChar char="●"/>
            </a:pPr>
            <a:r>
              <a:rPr b="1" lang="en"/>
              <a:t>El neanderthal y el homosapien coexistieron en la peninsula.</a:t>
            </a:r>
            <a:endParaRPr b="1"/>
          </a:p>
          <a:p>
            <a:pPr indent="-342900" lvl="0" marL="457200" rtl="0" algn="l">
              <a:spcBef>
                <a:spcPts val="0"/>
              </a:spcBef>
              <a:spcAft>
                <a:spcPts val="0"/>
              </a:spcAft>
              <a:buSzPts val="1800"/>
              <a:buChar char="●"/>
            </a:pPr>
            <a:r>
              <a:rPr b="1" lang="en"/>
              <a:t>Eran cazadores</a:t>
            </a:r>
            <a:endParaRPr b="1"/>
          </a:p>
          <a:p>
            <a:pPr indent="0" lvl="0" marL="457200" rtl="0" algn="l">
              <a:spcBef>
                <a:spcPts val="1200"/>
              </a:spcBef>
              <a:spcAft>
                <a:spcPts val="1200"/>
              </a:spcAft>
              <a:buNone/>
            </a:pPr>
            <a:r>
              <a:t/>
            </a:r>
            <a:endParaRPr b="1"/>
          </a:p>
        </p:txBody>
      </p:sp>
      <p:pic>
        <p:nvPicPr>
          <p:cNvPr id="68" name="Google Shape;68;p15"/>
          <p:cNvPicPr preferRelativeResize="0"/>
          <p:nvPr/>
        </p:nvPicPr>
        <p:blipFill>
          <a:blip r:embed="rId3">
            <a:alphaModFix/>
          </a:blip>
          <a:stretch>
            <a:fillRect/>
          </a:stretch>
        </p:blipFill>
        <p:spPr>
          <a:xfrm>
            <a:off x="3224050" y="2571738"/>
            <a:ext cx="2089750" cy="2186866"/>
          </a:xfrm>
          <a:prstGeom prst="rect">
            <a:avLst/>
          </a:prstGeom>
          <a:noFill/>
          <a:ln cap="flat" cmpd="sng" w="19050">
            <a:solidFill>
              <a:schemeClr val="lt1"/>
            </a:solidFill>
            <a:prstDash val="solid"/>
            <a:round/>
            <a:headEnd len="sm" w="sm" type="none"/>
            <a:tailEnd len="sm" w="sm" type="none"/>
          </a:ln>
        </p:spPr>
      </p:pic>
      <p:pic>
        <p:nvPicPr>
          <p:cNvPr id="69" name="Google Shape;69;p15"/>
          <p:cNvPicPr preferRelativeResize="0"/>
          <p:nvPr/>
        </p:nvPicPr>
        <p:blipFill>
          <a:blip r:embed="rId4">
            <a:alphaModFix/>
          </a:blip>
          <a:stretch>
            <a:fillRect/>
          </a:stretch>
        </p:blipFill>
        <p:spPr>
          <a:xfrm>
            <a:off x="6145950" y="2571750"/>
            <a:ext cx="2089750" cy="218685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52400" y="182900"/>
            <a:ext cx="4809926" cy="3928100"/>
          </a:xfrm>
          <a:prstGeom prst="rect">
            <a:avLst/>
          </a:prstGeom>
          <a:noFill/>
          <a:ln cap="flat" cmpd="sng" w="19050">
            <a:solidFill>
              <a:schemeClr val="dk1"/>
            </a:solidFill>
            <a:prstDash val="solid"/>
            <a:round/>
            <a:headEnd len="sm" w="sm" type="none"/>
            <a:tailEnd len="sm" w="sm" type="none"/>
          </a:ln>
        </p:spPr>
      </p:pic>
      <p:pic>
        <p:nvPicPr>
          <p:cNvPr id="75" name="Google Shape;75;p16"/>
          <p:cNvPicPr preferRelativeResize="0"/>
          <p:nvPr/>
        </p:nvPicPr>
        <p:blipFill>
          <a:blip r:embed="rId4">
            <a:alphaModFix/>
          </a:blip>
          <a:stretch>
            <a:fillRect/>
          </a:stretch>
        </p:blipFill>
        <p:spPr>
          <a:xfrm>
            <a:off x="5206175" y="1760225"/>
            <a:ext cx="3788825" cy="305942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155850" y="262125"/>
            <a:ext cx="883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rgbClr val="CC0000"/>
                </a:solidFill>
              </a:rPr>
              <a:t>Tiempo Prerromano</a:t>
            </a:r>
            <a:r>
              <a:rPr b="1" lang="en" u="sng"/>
              <a:t>: La Historia Antigua </a:t>
            </a:r>
            <a:endParaRPr b="1" u="sng"/>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Oficialmente empezó cerca de 3000 AC</a:t>
            </a:r>
            <a:endParaRPr b="1" sz="2000"/>
          </a:p>
          <a:p>
            <a:pPr indent="-355600" lvl="0" marL="457200" rtl="0" algn="l">
              <a:spcBef>
                <a:spcPts val="0"/>
              </a:spcBef>
              <a:spcAft>
                <a:spcPts val="0"/>
              </a:spcAft>
              <a:buSzPts val="2000"/>
              <a:buChar char="●"/>
            </a:pPr>
            <a:r>
              <a:rPr b="1" lang="en" sz="2000"/>
              <a:t>La Edad de Bronce, especialmente en el noroeste de la península, en Galicia.  La zona fue ocupada por las Celtas y hicieron negocios con Britania.</a:t>
            </a:r>
            <a:endParaRPr b="1" sz="2000"/>
          </a:p>
          <a:p>
            <a:pPr indent="-355600" lvl="0" marL="457200" rtl="0" algn="l">
              <a:spcBef>
                <a:spcPts val="0"/>
              </a:spcBef>
              <a:spcAft>
                <a:spcPts val="0"/>
              </a:spcAft>
              <a:buSzPts val="2000"/>
              <a:buChar char="●"/>
            </a:pPr>
            <a:r>
              <a:rPr b="1" lang="en" sz="2000"/>
              <a:t>El ganado (cattle) en la mancha y Valencia</a:t>
            </a:r>
            <a:endParaRPr b="1" sz="2000"/>
          </a:p>
          <a:p>
            <a:pPr indent="-355600" lvl="0" marL="457200" rtl="0" algn="l">
              <a:spcBef>
                <a:spcPts val="0"/>
              </a:spcBef>
              <a:spcAft>
                <a:spcPts val="0"/>
              </a:spcAft>
              <a:buSzPts val="2000"/>
              <a:buChar char="●"/>
            </a:pPr>
            <a:r>
              <a:rPr b="1" lang="en" sz="2000"/>
              <a:t>Construyeron herramientas como hachas (axes) y espadas.</a:t>
            </a:r>
            <a:endParaRPr b="1" sz="2000"/>
          </a:p>
          <a:p>
            <a:pPr indent="-355600" lvl="0" marL="457200" rtl="0" algn="l">
              <a:spcBef>
                <a:spcPts val="0"/>
              </a:spcBef>
              <a:spcAft>
                <a:spcPts val="0"/>
              </a:spcAft>
              <a:buSzPts val="2000"/>
              <a:buChar char="●"/>
            </a:pPr>
            <a:r>
              <a:rPr b="1" lang="en" sz="2000"/>
              <a:t>La área fue famosa para sus minerales como: estaño (tin), acero (steel), oro (gold), plata (silver), bronce (bronze) y hierro (iron).</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155850" y="193575"/>
            <a:ext cx="883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u="sng">
                <a:solidFill>
                  <a:srgbClr val="CC0000"/>
                </a:solidFill>
              </a:rPr>
              <a:t>Tiempo Prerromano:</a:t>
            </a:r>
            <a:r>
              <a:rPr b="1" lang="en" u="sng"/>
              <a:t> La Historia Antigua </a:t>
            </a:r>
            <a:endParaRPr/>
          </a:p>
        </p:txBody>
      </p:sp>
      <p:sp>
        <p:nvSpPr>
          <p:cNvPr id="87" name="Google Shape;87;p18"/>
          <p:cNvSpPr txBox="1"/>
          <p:nvPr>
            <p:ph idx="1" type="body"/>
          </p:nvPr>
        </p:nvSpPr>
        <p:spPr>
          <a:xfrm>
            <a:off x="311700" y="1244601"/>
            <a:ext cx="8520600" cy="37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8" name="Google Shape;88;p18"/>
          <p:cNvSpPr txBox="1"/>
          <p:nvPr/>
        </p:nvSpPr>
        <p:spPr>
          <a:xfrm>
            <a:off x="5307225" y="1362263"/>
            <a:ext cx="107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Galicia</a:t>
            </a:r>
            <a:endParaRPr b="1" sz="1800" u="sng"/>
          </a:p>
        </p:txBody>
      </p:sp>
      <p:pic>
        <p:nvPicPr>
          <p:cNvPr id="89" name="Google Shape;89;p18"/>
          <p:cNvPicPr preferRelativeResize="0"/>
          <p:nvPr/>
        </p:nvPicPr>
        <p:blipFill>
          <a:blip r:embed="rId3">
            <a:alphaModFix/>
          </a:blip>
          <a:stretch>
            <a:fillRect/>
          </a:stretch>
        </p:blipFill>
        <p:spPr>
          <a:xfrm>
            <a:off x="4960625" y="1244600"/>
            <a:ext cx="3986000" cy="3763500"/>
          </a:xfrm>
          <a:prstGeom prst="rect">
            <a:avLst/>
          </a:prstGeom>
          <a:noFill/>
          <a:ln cap="flat" cmpd="sng" w="19050">
            <a:solidFill>
              <a:schemeClr val="dk1"/>
            </a:solidFill>
            <a:prstDash val="solid"/>
            <a:round/>
            <a:headEnd len="sm" w="sm" type="none"/>
            <a:tailEnd len="sm" w="sm" type="none"/>
          </a:ln>
        </p:spPr>
      </p:pic>
      <p:sp>
        <p:nvSpPr>
          <p:cNvPr id="90" name="Google Shape;90;p18"/>
          <p:cNvSpPr txBox="1"/>
          <p:nvPr/>
        </p:nvSpPr>
        <p:spPr>
          <a:xfrm>
            <a:off x="7109475" y="2419950"/>
            <a:ext cx="121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Valencia</a:t>
            </a:r>
            <a:endParaRPr b="1" sz="1800" u="sng"/>
          </a:p>
        </p:txBody>
      </p:sp>
      <p:pic>
        <p:nvPicPr>
          <p:cNvPr id="91" name="Google Shape;91;p18"/>
          <p:cNvPicPr preferRelativeResize="0"/>
          <p:nvPr/>
        </p:nvPicPr>
        <p:blipFill>
          <a:blip r:embed="rId4">
            <a:alphaModFix/>
          </a:blip>
          <a:stretch>
            <a:fillRect/>
          </a:stretch>
        </p:blipFill>
        <p:spPr>
          <a:xfrm>
            <a:off x="6695000" y="3194149"/>
            <a:ext cx="670800" cy="572700"/>
          </a:xfrm>
          <a:prstGeom prst="rect">
            <a:avLst/>
          </a:prstGeom>
          <a:noFill/>
          <a:ln>
            <a:noFill/>
          </a:ln>
        </p:spPr>
      </p:pic>
      <p:pic>
        <p:nvPicPr>
          <p:cNvPr id="92" name="Google Shape;92;p18"/>
          <p:cNvPicPr preferRelativeResize="0"/>
          <p:nvPr/>
        </p:nvPicPr>
        <p:blipFill>
          <a:blip r:embed="rId5">
            <a:alphaModFix/>
          </a:blip>
          <a:stretch>
            <a:fillRect/>
          </a:stretch>
        </p:blipFill>
        <p:spPr>
          <a:xfrm flipH="1" rot="3">
            <a:off x="5217675" y="2069021"/>
            <a:ext cx="547825" cy="590957"/>
          </a:xfrm>
          <a:prstGeom prst="rect">
            <a:avLst/>
          </a:prstGeom>
          <a:noFill/>
          <a:ln cap="flat" cmpd="sng" w="9525">
            <a:solidFill>
              <a:schemeClr val="dk1"/>
            </a:solidFill>
            <a:prstDash val="solid"/>
            <a:round/>
            <a:headEnd len="sm" w="sm" type="none"/>
            <a:tailEnd len="sm" w="sm" type="none"/>
          </a:ln>
        </p:spPr>
      </p:pic>
      <p:pic>
        <p:nvPicPr>
          <p:cNvPr id="93" name="Google Shape;93;p18"/>
          <p:cNvPicPr preferRelativeResize="0"/>
          <p:nvPr/>
        </p:nvPicPr>
        <p:blipFill>
          <a:blip r:embed="rId6">
            <a:alphaModFix/>
          </a:blip>
          <a:stretch>
            <a:fillRect/>
          </a:stretch>
        </p:blipFill>
        <p:spPr>
          <a:xfrm>
            <a:off x="1564413" y="1775841"/>
            <a:ext cx="428025" cy="572700"/>
          </a:xfrm>
          <a:prstGeom prst="rect">
            <a:avLst/>
          </a:prstGeom>
          <a:noFill/>
          <a:ln>
            <a:noFill/>
          </a:ln>
        </p:spPr>
      </p:pic>
      <p:pic>
        <p:nvPicPr>
          <p:cNvPr id="94" name="Google Shape;94;p18"/>
          <p:cNvPicPr preferRelativeResize="0"/>
          <p:nvPr/>
        </p:nvPicPr>
        <p:blipFill>
          <a:blip r:embed="rId7">
            <a:alphaModFix/>
          </a:blip>
          <a:stretch>
            <a:fillRect/>
          </a:stretch>
        </p:blipFill>
        <p:spPr>
          <a:xfrm>
            <a:off x="6264100" y="2078149"/>
            <a:ext cx="547825" cy="572713"/>
          </a:xfrm>
          <a:prstGeom prst="rect">
            <a:avLst/>
          </a:prstGeom>
          <a:noFill/>
          <a:ln cap="flat" cmpd="sng" w="9525">
            <a:solidFill>
              <a:schemeClr val="dk1"/>
            </a:solidFill>
            <a:prstDash val="solid"/>
            <a:round/>
            <a:headEnd len="sm" w="sm" type="none"/>
            <a:tailEnd len="sm" w="sm" type="none"/>
          </a:ln>
        </p:spPr>
      </p:pic>
      <p:pic>
        <p:nvPicPr>
          <p:cNvPr id="95" name="Google Shape;95;p18"/>
          <p:cNvPicPr preferRelativeResize="0"/>
          <p:nvPr/>
        </p:nvPicPr>
        <p:blipFill>
          <a:blip r:embed="rId8">
            <a:alphaModFix/>
          </a:blip>
          <a:stretch>
            <a:fillRect/>
          </a:stretch>
        </p:blipFill>
        <p:spPr>
          <a:xfrm>
            <a:off x="155850" y="1244600"/>
            <a:ext cx="4325125" cy="3763500"/>
          </a:xfrm>
          <a:prstGeom prst="rect">
            <a:avLst/>
          </a:prstGeom>
          <a:noFill/>
          <a:ln cap="flat" cmpd="sng" w="9525">
            <a:solidFill>
              <a:schemeClr val="dk1"/>
            </a:solidFill>
            <a:prstDash val="solid"/>
            <a:round/>
            <a:headEnd len="sm" w="sm" type="none"/>
            <a:tailEnd len="sm" w="sm" type="none"/>
          </a:ln>
        </p:spPr>
      </p:pic>
      <p:sp>
        <p:nvSpPr>
          <p:cNvPr id="96" name="Google Shape;96;p18"/>
          <p:cNvSpPr txBox="1"/>
          <p:nvPr/>
        </p:nvSpPr>
        <p:spPr>
          <a:xfrm>
            <a:off x="311700" y="1377575"/>
            <a:ext cx="100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Galicia</a:t>
            </a:r>
            <a:endParaRPr b="1" sz="1800" u="sng"/>
          </a:p>
        </p:txBody>
      </p:sp>
      <p:pic>
        <p:nvPicPr>
          <p:cNvPr id="97" name="Google Shape;97;p18"/>
          <p:cNvPicPr preferRelativeResize="0"/>
          <p:nvPr/>
        </p:nvPicPr>
        <p:blipFill>
          <a:blip r:embed="rId7">
            <a:alphaModFix/>
          </a:blip>
          <a:stretch>
            <a:fillRect/>
          </a:stretch>
        </p:blipFill>
        <p:spPr>
          <a:xfrm>
            <a:off x="380100" y="2078152"/>
            <a:ext cx="547813" cy="572700"/>
          </a:xfrm>
          <a:prstGeom prst="rect">
            <a:avLst/>
          </a:prstGeom>
          <a:noFill/>
          <a:ln cap="flat" cmpd="sng" w="9525">
            <a:solidFill>
              <a:schemeClr val="dk1"/>
            </a:solidFill>
            <a:prstDash val="solid"/>
            <a:round/>
            <a:headEnd len="sm" w="sm" type="none"/>
            <a:tailEnd len="sm" w="sm" type="none"/>
          </a:ln>
        </p:spPr>
      </p:pic>
      <p:pic>
        <p:nvPicPr>
          <p:cNvPr id="98" name="Google Shape;98;p18"/>
          <p:cNvPicPr preferRelativeResize="0"/>
          <p:nvPr/>
        </p:nvPicPr>
        <p:blipFill>
          <a:blip r:embed="rId5">
            <a:alphaModFix/>
          </a:blip>
          <a:stretch>
            <a:fillRect/>
          </a:stretch>
        </p:blipFill>
        <p:spPr>
          <a:xfrm flipH="1" rot="3">
            <a:off x="1564425" y="1478071"/>
            <a:ext cx="547825" cy="590957"/>
          </a:xfrm>
          <a:prstGeom prst="rect">
            <a:avLst/>
          </a:prstGeom>
          <a:noFill/>
          <a:ln cap="flat" cmpd="sng" w="9525">
            <a:solidFill>
              <a:schemeClr val="dk1"/>
            </a:solidFill>
            <a:prstDash val="solid"/>
            <a:round/>
            <a:headEnd len="sm" w="sm" type="none"/>
            <a:tailEnd len="sm" w="sm" type="none"/>
          </a:ln>
        </p:spPr>
      </p:pic>
      <p:pic>
        <p:nvPicPr>
          <p:cNvPr id="99" name="Google Shape;99;p18"/>
          <p:cNvPicPr preferRelativeResize="0"/>
          <p:nvPr/>
        </p:nvPicPr>
        <p:blipFill>
          <a:blip r:embed="rId9">
            <a:alphaModFix/>
          </a:blip>
          <a:stretch>
            <a:fillRect/>
          </a:stretch>
        </p:blipFill>
        <p:spPr>
          <a:xfrm>
            <a:off x="1634800" y="3194162"/>
            <a:ext cx="860590" cy="572700"/>
          </a:xfrm>
          <a:prstGeom prst="rect">
            <a:avLst/>
          </a:prstGeom>
          <a:noFill/>
          <a:ln cap="flat" cmpd="sng" w="9525">
            <a:solidFill>
              <a:schemeClr val="dk1"/>
            </a:solidFill>
            <a:prstDash val="solid"/>
            <a:round/>
            <a:headEnd len="sm" w="sm" type="none"/>
            <a:tailEnd len="sm" w="sm" type="none"/>
          </a:ln>
        </p:spPr>
      </p:pic>
      <p:sp>
        <p:nvSpPr>
          <p:cNvPr id="100" name="Google Shape;100;p18"/>
          <p:cNvSpPr txBox="1"/>
          <p:nvPr/>
        </p:nvSpPr>
        <p:spPr>
          <a:xfrm>
            <a:off x="1634800" y="2571750"/>
            <a:ext cx="178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X  </a:t>
            </a:r>
            <a:r>
              <a:rPr b="1" lang="en" sz="1800" u="sng">
                <a:solidFill>
                  <a:schemeClr val="dk1"/>
                </a:solidFill>
              </a:rPr>
              <a:t>La Mancha</a:t>
            </a:r>
            <a:endParaRPr b="1" sz="1800" u="sng">
              <a:solidFill>
                <a:schemeClr val="dk1"/>
              </a:solidFill>
            </a:endParaRPr>
          </a:p>
          <a:p>
            <a:pPr indent="0" lvl="0" marL="0" rtl="0" algn="l">
              <a:spcBef>
                <a:spcPts val="0"/>
              </a:spcBef>
              <a:spcAft>
                <a:spcPts val="0"/>
              </a:spcAft>
              <a:buNone/>
            </a:pPr>
            <a:r>
              <a:rPr b="1" lang="en" sz="1800">
                <a:solidFill>
                  <a:schemeClr val="dk1"/>
                </a:solidFill>
              </a:rPr>
              <a:t>    Matillas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388600" y="251475"/>
            <a:ext cx="735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800" u="sng">
                <a:solidFill>
                  <a:srgbClr val="CC0000"/>
                </a:solidFill>
              </a:rPr>
              <a:t>Tiempo Prerromano:</a:t>
            </a:r>
            <a:r>
              <a:rPr b="1" lang="en" sz="2800" u="sng">
                <a:solidFill>
                  <a:schemeClr val="dk1"/>
                </a:solidFill>
              </a:rPr>
              <a:t> La Historia Antigua</a:t>
            </a:r>
            <a:endParaRPr/>
          </a:p>
        </p:txBody>
      </p:sp>
      <p:pic>
        <p:nvPicPr>
          <p:cNvPr id="106" name="Google Shape;106;p19"/>
          <p:cNvPicPr preferRelativeResize="0"/>
          <p:nvPr/>
        </p:nvPicPr>
        <p:blipFill>
          <a:blip r:embed="rId3">
            <a:alphaModFix/>
          </a:blip>
          <a:stretch>
            <a:fillRect/>
          </a:stretch>
        </p:blipFill>
        <p:spPr>
          <a:xfrm>
            <a:off x="341800" y="1691112"/>
            <a:ext cx="1823381" cy="998950"/>
          </a:xfrm>
          <a:prstGeom prst="rect">
            <a:avLst/>
          </a:prstGeom>
          <a:noFill/>
          <a:ln>
            <a:noFill/>
          </a:ln>
        </p:spPr>
      </p:pic>
      <p:sp>
        <p:nvSpPr>
          <p:cNvPr id="107" name="Google Shape;107;p19"/>
          <p:cNvSpPr txBox="1"/>
          <p:nvPr/>
        </p:nvSpPr>
        <p:spPr>
          <a:xfrm>
            <a:off x="784888" y="1048225"/>
            <a:ext cx="93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estaño</a:t>
            </a:r>
            <a:endParaRPr b="1" sz="1800" u="sng"/>
          </a:p>
        </p:txBody>
      </p:sp>
      <p:pic>
        <p:nvPicPr>
          <p:cNvPr id="108" name="Google Shape;108;p19"/>
          <p:cNvPicPr preferRelativeResize="0"/>
          <p:nvPr/>
        </p:nvPicPr>
        <p:blipFill>
          <a:blip r:embed="rId4">
            <a:alphaModFix/>
          </a:blip>
          <a:stretch>
            <a:fillRect/>
          </a:stretch>
        </p:blipFill>
        <p:spPr>
          <a:xfrm>
            <a:off x="341814" y="3760050"/>
            <a:ext cx="1823375" cy="936850"/>
          </a:xfrm>
          <a:prstGeom prst="rect">
            <a:avLst/>
          </a:prstGeom>
          <a:noFill/>
          <a:ln cap="flat" cmpd="sng" w="9525">
            <a:solidFill>
              <a:schemeClr val="dk1"/>
            </a:solidFill>
            <a:prstDash val="solid"/>
            <a:round/>
            <a:headEnd len="sm" w="sm" type="none"/>
            <a:tailEnd len="sm" w="sm" type="none"/>
          </a:ln>
        </p:spPr>
      </p:pic>
      <p:sp>
        <p:nvSpPr>
          <p:cNvPr id="109" name="Google Shape;109;p19"/>
          <p:cNvSpPr txBox="1"/>
          <p:nvPr/>
        </p:nvSpPr>
        <p:spPr>
          <a:xfrm>
            <a:off x="784900" y="3177550"/>
            <a:ext cx="93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acero</a:t>
            </a:r>
            <a:endParaRPr b="1" sz="1800" u="sng"/>
          </a:p>
        </p:txBody>
      </p:sp>
      <p:pic>
        <p:nvPicPr>
          <p:cNvPr id="110" name="Google Shape;110;p19"/>
          <p:cNvPicPr preferRelativeResize="0"/>
          <p:nvPr/>
        </p:nvPicPr>
        <p:blipFill>
          <a:blip r:embed="rId5">
            <a:alphaModFix/>
          </a:blip>
          <a:stretch>
            <a:fillRect/>
          </a:stretch>
        </p:blipFill>
        <p:spPr>
          <a:xfrm>
            <a:off x="3388700" y="1691100"/>
            <a:ext cx="1823375" cy="998950"/>
          </a:xfrm>
          <a:prstGeom prst="rect">
            <a:avLst/>
          </a:prstGeom>
          <a:noFill/>
          <a:ln cap="flat" cmpd="sng" w="9525">
            <a:solidFill>
              <a:schemeClr val="dk1"/>
            </a:solidFill>
            <a:prstDash val="solid"/>
            <a:round/>
            <a:headEnd len="sm" w="sm" type="none"/>
            <a:tailEnd len="sm" w="sm" type="none"/>
          </a:ln>
        </p:spPr>
      </p:pic>
      <p:pic>
        <p:nvPicPr>
          <p:cNvPr id="111" name="Google Shape;111;p19"/>
          <p:cNvPicPr preferRelativeResize="0"/>
          <p:nvPr/>
        </p:nvPicPr>
        <p:blipFill>
          <a:blip r:embed="rId6">
            <a:alphaModFix/>
          </a:blip>
          <a:stretch>
            <a:fillRect/>
          </a:stretch>
        </p:blipFill>
        <p:spPr>
          <a:xfrm>
            <a:off x="3388700" y="3778275"/>
            <a:ext cx="1823375" cy="900400"/>
          </a:xfrm>
          <a:prstGeom prst="rect">
            <a:avLst/>
          </a:prstGeom>
          <a:noFill/>
          <a:ln cap="flat" cmpd="sng" w="9525">
            <a:solidFill>
              <a:schemeClr val="dk1"/>
            </a:solidFill>
            <a:prstDash val="solid"/>
            <a:round/>
            <a:headEnd len="sm" w="sm" type="none"/>
            <a:tailEnd len="sm" w="sm" type="none"/>
          </a:ln>
        </p:spPr>
      </p:pic>
      <p:pic>
        <p:nvPicPr>
          <p:cNvPr id="112" name="Google Shape;112;p19"/>
          <p:cNvPicPr preferRelativeResize="0"/>
          <p:nvPr/>
        </p:nvPicPr>
        <p:blipFill>
          <a:blip r:embed="rId7">
            <a:alphaModFix/>
          </a:blip>
          <a:stretch>
            <a:fillRect/>
          </a:stretch>
        </p:blipFill>
        <p:spPr>
          <a:xfrm>
            <a:off x="6187450" y="1677050"/>
            <a:ext cx="1823375" cy="1027050"/>
          </a:xfrm>
          <a:prstGeom prst="rect">
            <a:avLst/>
          </a:prstGeom>
          <a:noFill/>
          <a:ln cap="flat" cmpd="sng" w="9525">
            <a:solidFill>
              <a:schemeClr val="dk1"/>
            </a:solidFill>
            <a:prstDash val="solid"/>
            <a:round/>
            <a:headEnd len="sm" w="sm" type="none"/>
            <a:tailEnd len="sm" w="sm" type="none"/>
          </a:ln>
        </p:spPr>
      </p:pic>
      <p:pic>
        <p:nvPicPr>
          <p:cNvPr id="113" name="Google Shape;113;p19"/>
          <p:cNvPicPr preferRelativeResize="0"/>
          <p:nvPr/>
        </p:nvPicPr>
        <p:blipFill>
          <a:blip r:embed="rId8">
            <a:alphaModFix/>
          </a:blip>
          <a:stretch>
            <a:fillRect/>
          </a:stretch>
        </p:blipFill>
        <p:spPr>
          <a:xfrm>
            <a:off x="6187450" y="3760050"/>
            <a:ext cx="1823375" cy="936850"/>
          </a:xfrm>
          <a:prstGeom prst="rect">
            <a:avLst/>
          </a:prstGeom>
          <a:noFill/>
          <a:ln cap="flat" cmpd="sng" w="9525">
            <a:solidFill>
              <a:schemeClr val="dk1"/>
            </a:solidFill>
            <a:prstDash val="solid"/>
            <a:round/>
            <a:headEnd len="sm" w="sm" type="none"/>
            <a:tailEnd len="sm" w="sm" type="none"/>
          </a:ln>
        </p:spPr>
      </p:pic>
      <p:sp>
        <p:nvSpPr>
          <p:cNvPr id="114" name="Google Shape;114;p19"/>
          <p:cNvSpPr txBox="1"/>
          <p:nvPr/>
        </p:nvSpPr>
        <p:spPr>
          <a:xfrm>
            <a:off x="3980288" y="1048238"/>
            <a:ext cx="64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oro</a:t>
            </a:r>
            <a:endParaRPr b="1" sz="1800" u="sng"/>
          </a:p>
        </p:txBody>
      </p:sp>
      <p:sp>
        <p:nvSpPr>
          <p:cNvPr id="115" name="Google Shape;115;p19"/>
          <p:cNvSpPr txBox="1"/>
          <p:nvPr/>
        </p:nvSpPr>
        <p:spPr>
          <a:xfrm>
            <a:off x="3911750" y="3177550"/>
            <a:ext cx="77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plata</a:t>
            </a:r>
            <a:endParaRPr b="1" sz="1800" u="sng"/>
          </a:p>
        </p:txBody>
      </p:sp>
      <p:sp>
        <p:nvSpPr>
          <p:cNvPr id="116" name="Google Shape;116;p19"/>
          <p:cNvSpPr txBox="1"/>
          <p:nvPr/>
        </p:nvSpPr>
        <p:spPr>
          <a:xfrm>
            <a:off x="6561988" y="1041213"/>
            <a:ext cx="107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bronce</a:t>
            </a:r>
            <a:endParaRPr b="1" sz="1800" u="sng"/>
          </a:p>
        </p:txBody>
      </p:sp>
      <p:sp>
        <p:nvSpPr>
          <p:cNvPr id="117" name="Google Shape;117;p19"/>
          <p:cNvSpPr txBox="1"/>
          <p:nvPr/>
        </p:nvSpPr>
        <p:spPr>
          <a:xfrm>
            <a:off x="6630538" y="3177550"/>
            <a:ext cx="93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t>hierro</a:t>
            </a:r>
            <a:endParaRPr b="1" sz="1800"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u="sng">
                <a:solidFill>
                  <a:srgbClr val="CC0000"/>
                </a:solidFill>
              </a:rPr>
              <a:t>Tiempo Prerromano:</a:t>
            </a:r>
            <a:r>
              <a:rPr b="1" lang="en" u="sng"/>
              <a:t> La Historia Antigua</a:t>
            </a:r>
            <a:endParaRPr/>
          </a:p>
        </p:txBody>
      </p:sp>
      <p:pic>
        <p:nvPicPr>
          <p:cNvPr id="123" name="Google Shape;123;p20"/>
          <p:cNvPicPr preferRelativeResize="0"/>
          <p:nvPr/>
        </p:nvPicPr>
        <p:blipFill>
          <a:blip r:embed="rId3">
            <a:alphaModFix/>
          </a:blip>
          <a:stretch>
            <a:fillRect/>
          </a:stretch>
        </p:blipFill>
        <p:spPr>
          <a:xfrm>
            <a:off x="1673125" y="1152475"/>
            <a:ext cx="6145000" cy="3808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rgbClr val="CC0000"/>
                </a:solidFill>
              </a:rPr>
              <a:t>Siglo 11 AC:</a:t>
            </a:r>
            <a:r>
              <a:rPr b="1" lang="en" u="sng"/>
              <a:t> Edad de Hierro</a:t>
            </a:r>
            <a:endParaRPr b="1" u="sng"/>
          </a:p>
        </p:txBody>
      </p:sp>
      <p:sp>
        <p:nvSpPr>
          <p:cNvPr id="129" name="Google Shape;129;p21"/>
          <p:cNvSpPr txBox="1"/>
          <p:nvPr>
            <p:ph idx="1" type="body"/>
          </p:nvPr>
        </p:nvSpPr>
        <p:spPr>
          <a:xfrm>
            <a:off x="311700" y="1152475"/>
            <a:ext cx="36201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Los Iberos fueron una mezcla de pueblos y razas que invadieron el país durante su historia prerromana.</a:t>
            </a:r>
            <a:endParaRPr b="1" sz="2000"/>
          </a:p>
          <a:p>
            <a:pPr indent="-355600" lvl="0" marL="457200" rtl="0" algn="l">
              <a:spcBef>
                <a:spcPts val="0"/>
              </a:spcBef>
              <a:spcAft>
                <a:spcPts val="0"/>
              </a:spcAft>
              <a:buSzPts val="2000"/>
              <a:buChar char="●"/>
            </a:pPr>
            <a:r>
              <a:rPr b="1" lang="en" sz="2000"/>
              <a:t>Esta gente se llama Los Iberos.  Fueron un pueblo guerrero.</a:t>
            </a:r>
            <a:endParaRPr b="1" sz="2000"/>
          </a:p>
          <a:p>
            <a:pPr indent="0" lvl="0" marL="457200" rtl="0" algn="l">
              <a:spcBef>
                <a:spcPts val="1200"/>
              </a:spcBef>
              <a:spcAft>
                <a:spcPts val="1200"/>
              </a:spcAft>
              <a:buNone/>
            </a:pPr>
            <a:r>
              <a:t/>
            </a:r>
            <a:endParaRPr/>
          </a:p>
        </p:txBody>
      </p:sp>
      <p:pic>
        <p:nvPicPr>
          <p:cNvPr id="130" name="Google Shape;130;p21"/>
          <p:cNvPicPr preferRelativeResize="0"/>
          <p:nvPr/>
        </p:nvPicPr>
        <p:blipFill>
          <a:blip r:embed="rId3">
            <a:alphaModFix/>
          </a:blip>
          <a:stretch>
            <a:fillRect/>
          </a:stretch>
        </p:blipFill>
        <p:spPr>
          <a:xfrm>
            <a:off x="4221500" y="1243937"/>
            <a:ext cx="4783399" cy="36809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