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6" r:id="rId2"/>
    <p:sldId id="258" r:id="rId3"/>
    <p:sldId id="265" r:id="rId4"/>
    <p:sldId id="259" r:id="rId5"/>
    <p:sldId id="264" r:id="rId6"/>
    <p:sldId id="263" r:id="rId7"/>
    <p:sldId id="257" r:id="rId8"/>
    <p:sldId id="261" r:id="rId9"/>
    <p:sldId id="266" r:id="rId10"/>
    <p:sldId id="262" r:id="rId11"/>
    <p:sldId id="267" r:id="rId12"/>
    <p:sldId id="272" r:id="rId13"/>
    <p:sldId id="268" r:id="rId14"/>
    <p:sldId id="269" r:id="rId15"/>
    <p:sldId id="271" r:id="rId16"/>
    <p:sldId id="270" r:id="rId17"/>
    <p:sldId id="273" r:id="rId18"/>
    <p:sldId id="274" r:id="rId19"/>
    <p:sldId id="277" r:id="rId20"/>
    <p:sldId id="275" r:id="rId21"/>
    <p:sldId id="276" r:id="rId22"/>
    <p:sldId id="278"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11EF"/>
    <a:srgbClr val="200CB4"/>
    <a:srgbClr val="67A176"/>
    <a:srgbClr val="95352B"/>
    <a:srgbClr val="719791"/>
    <a:srgbClr val="CDB0A3"/>
    <a:srgbClr val="BF4437"/>
    <a:srgbClr val="CC584C"/>
    <a:srgbClr val="8A363C"/>
    <a:srgbClr val="F2B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7" autoAdjust="0"/>
    <p:restoredTop sz="94660"/>
  </p:normalViewPr>
  <p:slideViewPr>
    <p:cSldViewPr snapToGrid="0">
      <p:cViewPr varScale="1">
        <p:scale>
          <a:sx n="72" d="100"/>
          <a:sy n="72" d="100"/>
        </p:scale>
        <p:origin x="65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9CB483-EDD1-4502-ABED-8BB14C1B440D}"/>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dirty="0"/>
              <a:t>México - La Historia</a:t>
            </a:r>
          </a:p>
        </p:txBody>
      </p:sp>
      <p:sp>
        <p:nvSpPr>
          <p:cNvPr id="3" name="Date Placeholder 2">
            <a:extLst>
              <a:ext uri="{FF2B5EF4-FFF2-40B4-BE49-F238E27FC236}">
                <a16:creationId xmlns:a16="http://schemas.microsoft.com/office/drawing/2014/main" id="{AC5EAEE4-EDE4-4CC6-A9F7-0897B91D635D}"/>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565DBEA-1192-45C1-BC56-5919863E3448}" type="datetime1">
              <a:rPr lang="en-US" smtClean="0"/>
              <a:t>4/27/2022</a:t>
            </a:fld>
            <a:endParaRPr lang="en-US" dirty="0"/>
          </a:p>
        </p:txBody>
      </p:sp>
      <p:sp>
        <p:nvSpPr>
          <p:cNvPr id="4" name="Footer Placeholder 3">
            <a:extLst>
              <a:ext uri="{FF2B5EF4-FFF2-40B4-BE49-F238E27FC236}">
                <a16:creationId xmlns:a16="http://schemas.microsoft.com/office/drawing/2014/main" id="{191A87F3-7397-4CF1-BC92-1047B350BB39}"/>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r>
              <a:rPr lang="en-US" dirty="0"/>
              <a:t>Sra. Anderson - Spanish IV</a:t>
            </a:r>
          </a:p>
        </p:txBody>
      </p:sp>
      <p:sp>
        <p:nvSpPr>
          <p:cNvPr id="5" name="Slide Number Placeholder 4">
            <a:extLst>
              <a:ext uri="{FF2B5EF4-FFF2-40B4-BE49-F238E27FC236}">
                <a16:creationId xmlns:a16="http://schemas.microsoft.com/office/drawing/2014/main" id="{0B7C4886-169C-4359-AA13-6E9B84BAD2A6}"/>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97B3892-2880-4A13-A3AB-6465453FE2FA}" type="slidenum">
              <a:rPr lang="en-US" smtClean="0"/>
              <a:t>‹#›</a:t>
            </a:fld>
            <a:endParaRPr lang="en-US" dirty="0"/>
          </a:p>
        </p:txBody>
      </p:sp>
    </p:spTree>
    <p:extLst>
      <p:ext uri="{BB962C8B-B14F-4D97-AF65-F5344CB8AC3E}">
        <p14:creationId xmlns:p14="http://schemas.microsoft.com/office/powerpoint/2010/main" val="19787820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dirty="0"/>
              <a:t>México - La Historia</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4E60288-14EA-421E-B9D9-CB842BC7D7E5}" type="datetime1">
              <a:rPr lang="en-US" smtClean="0"/>
              <a:t>4/27/2022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US" dirty="0"/>
              <a:t>Sra. Anderson - Spanish IV</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879DEB4-7C9B-492A-85C5-5BC7AEFCBBCB}" type="slidenum">
              <a:rPr lang="en-US" smtClean="0"/>
              <a:t>‹#›</a:t>
            </a:fld>
            <a:endParaRPr lang="en-US" dirty="0"/>
          </a:p>
        </p:txBody>
      </p:sp>
    </p:spTree>
    <p:extLst>
      <p:ext uri="{BB962C8B-B14F-4D97-AF65-F5344CB8AC3E}">
        <p14:creationId xmlns:p14="http://schemas.microsoft.com/office/powerpoint/2010/main" val="3123162937"/>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5212F-1EF2-4572-B4AE-1A71801385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158311-E35F-4912-B951-D642D99438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F4B13B-FD3B-43F4-BB76-F87AA9797B11}"/>
              </a:ext>
            </a:extLst>
          </p:cNvPr>
          <p:cNvSpPr>
            <a:spLocks noGrp="1"/>
          </p:cNvSpPr>
          <p:nvPr>
            <p:ph type="dt" sz="half" idx="10"/>
          </p:nvPr>
        </p:nvSpPr>
        <p:spPr/>
        <p:txBody>
          <a:bodyPr/>
          <a:lstStyle/>
          <a:p>
            <a:fld id="{87F9DE65-DC40-4D2C-AF85-B3CC71A448C0}" type="datetimeFigureOut">
              <a:rPr lang="en-US" smtClean="0"/>
              <a:t>4/27/2022</a:t>
            </a:fld>
            <a:endParaRPr lang="en-US" dirty="0"/>
          </a:p>
        </p:txBody>
      </p:sp>
      <p:sp>
        <p:nvSpPr>
          <p:cNvPr id="5" name="Footer Placeholder 4">
            <a:extLst>
              <a:ext uri="{FF2B5EF4-FFF2-40B4-BE49-F238E27FC236}">
                <a16:creationId xmlns:a16="http://schemas.microsoft.com/office/drawing/2014/main" id="{C9C2DEA4-AF9D-4953-8B86-C8EBF540F0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484644-2662-4E1F-8787-1C64C3C5405D}"/>
              </a:ext>
            </a:extLst>
          </p:cNvPr>
          <p:cNvSpPr>
            <a:spLocks noGrp="1"/>
          </p:cNvSpPr>
          <p:nvPr>
            <p:ph type="sldNum" sz="quarter" idx="12"/>
          </p:nvPr>
        </p:nvSpPr>
        <p:spPr/>
        <p:txBody>
          <a:bodyPr/>
          <a:lstStyle/>
          <a:p>
            <a:fld id="{32995B24-6F33-48AA-8753-D522CEDD3E59}" type="slidenum">
              <a:rPr lang="en-US" smtClean="0"/>
              <a:t>‹#›</a:t>
            </a:fld>
            <a:endParaRPr lang="en-US" dirty="0"/>
          </a:p>
        </p:txBody>
      </p:sp>
    </p:spTree>
    <p:extLst>
      <p:ext uri="{BB962C8B-B14F-4D97-AF65-F5344CB8AC3E}">
        <p14:creationId xmlns:p14="http://schemas.microsoft.com/office/powerpoint/2010/main" val="1194939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E147C-8F5E-4344-B62C-0217DD4024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BBAD6F-F69C-4F18-967E-23838E1D03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A0CC05-8A1F-4554-8F5C-76F64F57EBAD}"/>
              </a:ext>
            </a:extLst>
          </p:cNvPr>
          <p:cNvSpPr>
            <a:spLocks noGrp="1"/>
          </p:cNvSpPr>
          <p:nvPr>
            <p:ph type="dt" sz="half" idx="10"/>
          </p:nvPr>
        </p:nvSpPr>
        <p:spPr/>
        <p:txBody>
          <a:bodyPr/>
          <a:lstStyle/>
          <a:p>
            <a:fld id="{87F9DE65-DC40-4D2C-AF85-B3CC71A448C0}" type="datetimeFigureOut">
              <a:rPr lang="en-US" smtClean="0"/>
              <a:t>4/27/2022</a:t>
            </a:fld>
            <a:endParaRPr lang="en-US" dirty="0"/>
          </a:p>
        </p:txBody>
      </p:sp>
      <p:sp>
        <p:nvSpPr>
          <p:cNvPr id="5" name="Footer Placeholder 4">
            <a:extLst>
              <a:ext uri="{FF2B5EF4-FFF2-40B4-BE49-F238E27FC236}">
                <a16:creationId xmlns:a16="http://schemas.microsoft.com/office/drawing/2014/main" id="{E0269ADF-4CA5-4A9C-A841-DD4E5BCC58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84F630-F77A-416D-B9F7-D8F1E8B1A304}"/>
              </a:ext>
            </a:extLst>
          </p:cNvPr>
          <p:cNvSpPr>
            <a:spLocks noGrp="1"/>
          </p:cNvSpPr>
          <p:nvPr>
            <p:ph type="sldNum" sz="quarter" idx="12"/>
          </p:nvPr>
        </p:nvSpPr>
        <p:spPr/>
        <p:txBody>
          <a:bodyPr/>
          <a:lstStyle/>
          <a:p>
            <a:fld id="{32995B24-6F33-48AA-8753-D522CEDD3E59}" type="slidenum">
              <a:rPr lang="en-US" smtClean="0"/>
              <a:t>‹#›</a:t>
            </a:fld>
            <a:endParaRPr lang="en-US" dirty="0"/>
          </a:p>
        </p:txBody>
      </p:sp>
    </p:spTree>
    <p:extLst>
      <p:ext uri="{BB962C8B-B14F-4D97-AF65-F5344CB8AC3E}">
        <p14:creationId xmlns:p14="http://schemas.microsoft.com/office/powerpoint/2010/main" val="3927069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D973E3-648C-428D-AD1E-60ADB01E0C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D6AF51-4E32-4D0D-96B8-87184FA951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E50F44-04A7-43CD-AD33-424D48F37FB1}"/>
              </a:ext>
            </a:extLst>
          </p:cNvPr>
          <p:cNvSpPr>
            <a:spLocks noGrp="1"/>
          </p:cNvSpPr>
          <p:nvPr>
            <p:ph type="dt" sz="half" idx="10"/>
          </p:nvPr>
        </p:nvSpPr>
        <p:spPr/>
        <p:txBody>
          <a:bodyPr/>
          <a:lstStyle/>
          <a:p>
            <a:fld id="{87F9DE65-DC40-4D2C-AF85-B3CC71A448C0}" type="datetimeFigureOut">
              <a:rPr lang="en-US" smtClean="0"/>
              <a:t>4/27/2022</a:t>
            </a:fld>
            <a:endParaRPr lang="en-US" dirty="0"/>
          </a:p>
        </p:txBody>
      </p:sp>
      <p:sp>
        <p:nvSpPr>
          <p:cNvPr id="5" name="Footer Placeholder 4">
            <a:extLst>
              <a:ext uri="{FF2B5EF4-FFF2-40B4-BE49-F238E27FC236}">
                <a16:creationId xmlns:a16="http://schemas.microsoft.com/office/drawing/2014/main" id="{7BBBB131-86A1-43CA-9057-D238A6C173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FBA93B-5BB3-4D51-A6AC-85BFEC2665D4}"/>
              </a:ext>
            </a:extLst>
          </p:cNvPr>
          <p:cNvSpPr>
            <a:spLocks noGrp="1"/>
          </p:cNvSpPr>
          <p:nvPr>
            <p:ph type="sldNum" sz="quarter" idx="12"/>
          </p:nvPr>
        </p:nvSpPr>
        <p:spPr/>
        <p:txBody>
          <a:bodyPr/>
          <a:lstStyle/>
          <a:p>
            <a:fld id="{32995B24-6F33-48AA-8753-D522CEDD3E59}" type="slidenum">
              <a:rPr lang="en-US" smtClean="0"/>
              <a:t>‹#›</a:t>
            </a:fld>
            <a:endParaRPr lang="en-US" dirty="0"/>
          </a:p>
        </p:txBody>
      </p:sp>
    </p:spTree>
    <p:extLst>
      <p:ext uri="{BB962C8B-B14F-4D97-AF65-F5344CB8AC3E}">
        <p14:creationId xmlns:p14="http://schemas.microsoft.com/office/powerpoint/2010/main" val="1549231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D88BC-E937-4F28-94A2-52B2640719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42C685-4136-4295-B4E4-1519287C2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ACF0D-6932-4BAE-A8FC-87D326DCD90C}"/>
              </a:ext>
            </a:extLst>
          </p:cNvPr>
          <p:cNvSpPr>
            <a:spLocks noGrp="1"/>
          </p:cNvSpPr>
          <p:nvPr>
            <p:ph type="dt" sz="half" idx="10"/>
          </p:nvPr>
        </p:nvSpPr>
        <p:spPr/>
        <p:txBody>
          <a:bodyPr/>
          <a:lstStyle/>
          <a:p>
            <a:fld id="{87F9DE65-DC40-4D2C-AF85-B3CC71A448C0}" type="datetimeFigureOut">
              <a:rPr lang="en-US" smtClean="0"/>
              <a:t>4/27/2022</a:t>
            </a:fld>
            <a:endParaRPr lang="en-US" dirty="0"/>
          </a:p>
        </p:txBody>
      </p:sp>
      <p:sp>
        <p:nvSpPr>
          <p:cNvPr id="5" name="Footer Placeholder 4">
            <a:extLst>
              <a:ext uri="{FF2B5EF4-FFF2-40B4-BE49-F238E27FC236}">
                <a16:creationId xmlns:a16="http://schemas.microsoft.com/office/drawing/2014/main" id="{C3FB6E79-488D-41C6-971E-9C8A2B4629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C17E0C-896D-4E5E-9306-982D19BAE9B8}"/>
              </a:ext>
            </a:extLst>
          </p:cNvPr>
          <p:cNvSpPr>
            <a:spLocks noGrp="1"/>
          </p:cNvSpPr>
          <p:nvPr>
            <p:ph type="sldNum" sz="quarter" idx="12"/>
          </p:nvPr>
        </p:nvSpPr>
        <p:spPr/>
        <p:txBody>
          <a:bodyPr/>
          <a:lstStyle/>
          <a:p>
            <a:fld id="{32995B24-6F33-48AA-8753-D522CEDD3E59}" type="slidenum">
              <a:rPr lang="en-US" smtClean="0"/>
              <a:t>‹#›</a:t>
            </a:fld>
            <a:endParaRPr lang="en-US" dirty="0"/>
          </a:p>
        </p:txBody>
      </p:sp>
    </p:spTree>
    <p:extLst>
      <p:ext uri="{BB962C8B-B14F-4D97-AF65-F5344CB8AC3E}">
        <p14:creationId xmlns:p14="http://schemas.microsoft.com/office/powerpoint/2010/main" val="1930658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E2140-D0B8-416E-994E-631558F1B0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AFBBB1-6400-4E8E-80A6-4DC198A5CB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74AD4C-BCC7-4B2B-B449-523AF9EDD78F}"/>
              </a:ext>
            </a:extLst>
          </p:cNvPr>
          <p:cNvSpPr>
            <a:spLocks noGrp="1"/>
          </p:cNvSpPr>
          <p:nvPr>
            <p:ph type="dt" sz="half" idx="10"/>
          </p:nvPr>
        </p:nvSpPr>
        <p:spPr/>
        <p:txBody>
          <a:bodyPr/>
          <a:lstStyle/>
          <a:p>
            <a:fld id="{87F9DE65-DC40-4D2C-AF85-B3CC71A448C0}" type="datetimeFigureOut">
              <a:rPr lang="en-US" smtClean="0"/>
              <a:t>4/27/2022</a:t>
            </a:fld>
            <a:endParaRPr lang="en-US" dirty="0"/>
          </a:p>
        </p:txBody>
      </p:sp>
      <p:sp>
        <p:nvSpPr>
          <p:cNvPr id="5" name="Footer Placeholder 4">
            <a:extLst>
              <a:ext uri="{FF2B5EF4-FFF2-40B4-BE49-F238E27FC236}">
                <a16:creationId xmlns:a16="http://schemas.microsoft.com/office/drawing/2014/main" id="{90B1FA54-A229-45C8-837F-0EF82E9076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1C33886-3A96-4E68-A4C1-7BBB1AAD810B}"/>
              </a:ext>
            </a:extLst>
          </p:cNvPr>
          <p:cNvSpPr>
            <a:spLocks noGrp="1"/>
          </p:cNvSpPr>
          <p:nvPr>
            <p:ph type="sldNum" sz="quarter" idx="12"/>
          </p:nvPr>
        </p:nvSpPr>
        <p:spPr/>
        <p:txBody>
          <a:bodyPr/>
          <a:lstStyle/>
          <a:p>
            <a:fld id="{32995B24-6F33-48AA-8753-D522CEDD3E59}" type="slidenum">
              <a:rPr lang="en-US" smtClean="0"/>
              <a:t>‹#›</a:t>
            </a:fld>
            <a:endParaRPr lang="en-US" dirty="0"/>
          </a:p>
        </p:txBody>
      </p:sp>
    </p:spTree>
    <p:extLst>
      <p:ext uri="{BB962C8B-B14F-4D97-AF65-F5344CB8AC3E}">
        <p14:creationId xmlns:p14="http://schemas.microsoft.com/office/powerpoint/2010/main" val="2269617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66B59-EE22-4A9A-85E4-3F92230E91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A7B487-1D4B-4EFE-8873-08387AAEE2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A3586-DE01-41F2-82E4-1991D90E75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558374-21DD-4F47-9D20-BDFA49DCDBF6}"/>
              </a:ext>
            </a:extLst>
          </p:cNvPr>
          <p:cNvSpPr>
            <a:spLocks noGrp="1"/>
          </p:cNvSpPr>
          <p:nvPr>
            <p:ph type="dt" sz="half" idx="10"/>
          </p:nvPr>
        </p:nvSpPr>
        <p:spPr/>
        <p:txBody>
          <a:bodyPr/>
          <a:lstStyle/>
          <a:p>
            <a:fld id="{87F9DE65-DC40-4D2C-AF85-B3CC71A448C0}" type="datetimeFigureOut">
              <a:rPr lang="en-US" smtClean="0"/>
              <a:t>4/27/2022</a:t>
            </a:fld>
            <a:endParaRPr lang="en-US" dirty="0"/>
          </a:p>
        </p:txBody>
      </p:sp>
      <p:sp>
        <p:nvSpPr>
          <p:cNvPr id="6" name="Footer Placeholder 5">
            <a:extLst>
              <a:ext uri="{FF2B5EF4-FFF2-40B4-BE49-F238E27FC236}">
                <a16:creationId xmlns:a16="http://schemas.microsoft.com/office/drawing/2014/main" id="{4970453B-F97A-49C9-90D8-6ABCE5ACE6A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CCA42FB-3803-4223-94A3-65F41F076761}"/>
              </a:ext>
            </a:extLst>
          </p:cNvPr>
          <p:cNvSpPr>
            <a:spLocks noGrp="1"/>
          </p:cNvSpPr>
          <p:nvPr>
            <p:ph type="sldNum" sz="quarter" idx="12"/>
          </p:nvPr>
        </p:nvSpPr>
        <p:spPr/>
        <p:txBody>
          <a:bodyPr/>
          <a:lstStyle/>
          <a:p>
            <a:fld id="{32995B24-6F33-48AA-8753-D522CEDD3E59}" type="slidenum">
              <a:rPr lang="en-US" smtClean="0"/>
              <a:t>‹#›</a:t>
            </a:fld>
            <a:endParaRPr lang="en-US" dirty="0"/>
          </a:p>
        </p:txBody>
      </p:sp>
    </p:spTree>
    <p:extLst>
      <p:ext uri="{BB962C8B-B14F-4D97-AF65-F5344CB8AC3E}">
        <p14:creationId xmlns:p14="http://schemas.microsoft.com/office/powerpoint/2010/main" val="3385289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28BD-336F-4C8F-8117-29D02B9ADB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07E3BF-860D-4B43-9834-3DA7DF8275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16134C-A0FD-4476-9AFD-9055F9C2EA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68BDBA-914C-4FE1-AE1A-FE980EC059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65334F-88F0-4E53-962D-4BA81EDCE5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E6395B-0F87-4CDB-99FB-A3ACA0E86224}"/>
              </a:ext>
            </a:extLst>
          </p:cNvPr>
          <p:cNvSpPr>
            <a:spLocks noGrp="1"/>
          </p:cNvSpPr>
          <p:nvPr>
            <p:ph type="dt" sz="half" idx="10"/>
          </p:nvPr>
        </p:nvSpPr>
        <p:spPr/>
        <p:txBody>
          <a:bodyPr/>
          <a:lstStyle/>
          <a:p>
            <a:fld id="{87F9DE65-DC40-4D2C-AF85-B3CC71A448C0}" type="datetimeFigureOut">
              <a:rPr lang="en-US" smtClean="0"/>
              <a:t>4/27/2022</a:t>
            </a:fld>
            <a:endParaRPr lang="en-US" dirty="0"/>
          </a:p>
        </p:txBody>
      </p:sp>
      <p:sp>
        <p:nvSpPr>
          <p:cNvPr id="8" name="Footer Placeholder 7">
            <a:extLst>
              <a:ext uri="{FF2B5EF4-FFF2-40B4-BE49-F238E27FC236}">
                <a16:creationId xmlns:a16="http://schemas.microsoft.com/office/drawing/2014/main" id="{574C107B-0DA4-42AC-B6D3-2827C7C26A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240445E-CA0F-499A-A4D3-3C3CC552ABE2}"/>
              </a:ext>
            </a:extLst>
          </p:cNvPr>
          <p:cNvSpPr>
            <a:spLocks noGrp="1"/>
          </p:cNvSpPr>
          <p:nvPr>
            <p:ph type="sldNum" sz="quarter" idx="12"/>
          </p:nvPr>
        </p:nvSpPr>
        <p:spPr/>
        <p:txBody>
          <a:bodyPr/>
          <a:lstStyle/>
          <a:p>
            <a:fld id="{32995B24-6F33-48AA-8753-D522CEDD3E59}" type="slidenum">
              <a:rPr lang="en-US" smtClean="0"/>
              <a:t>‹#›</a:t>
            </a:fld>
            <a:endParaRPr lang="en-US" dirty="0"/>
          </a:p>
        </p:txBody>
      </p:sp>
    </p:spTree>
    <p:extLst>
      <p:ext uri="{BB962C8B-B14F-4D97-AF65-F5344CB8AC3E}">
        <p14:creationId xmlns:p14="http://schemas.microsoft.com/office/powerpoint/2010/main" val="15299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F469F-8323-49FA-A00F-CB317B2799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799E9D-9DF2-4620-ABCB-32B6A5C52556}"/>
              </a:ext>
            </a:extLst>
          </p:cNvPr>
          <p:cNvSpPr>
            <a:spLocks noGrp="1"/>
          </p:cNvSpPr>
          <p:nvPr>
            <p:ph type="dt" sz="half" idx="10"/>
          </p:nvPr>
        </p:nvSpPr>
        <p:spPr/>
        <p:txBody>
          <a:bodyPr/>
          <a:lstStyle/>
          <a:p>
            <a:fld id="{87F9DE65-DC40-4D2C-AF85-B3CC71A448C0}" type="datetimeFigureOut">
              <a:rPr lang="en-US" smtClean="0"/>
              <a:t>4/27/2022</a:t>
            </a:fld>
            <a:endParaRPr lang="en-US" dirty="0"/>
          </a:p>
        </p:txBody>
      </p:sp>
      <p:sp>
        <p:nvSpPr>
          <p:cNvPr id="4" name="Footer Placeholder 3">
            <a:extLst>
              <a:ext uri="{FF2B5EF4-FFF2-40B4-BE49-F238E27FC236}">
                <a16:creationId xmlns:a16="http://schemas.microsoft.com/office/drawing/2014/main" id="{20986BE4-57DA-462A-A0B8-4E2F6D21194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374506A-FE38-4027-8FEB-71019693F4B6}"/>
              </a:ext>
            </a:extLst>
          </p:cNvPr>
          <p:cNvSpPr>
            <a:spLocks noGrp="1"/>
          </p:cNvSpPr>
          <p:nvPr>
            <p:ph type="sldNum" sz="quarter" idx="12"/>
          </p:nvPr>
        </p:nvSpPr>
        <p:spPr/>
        <p:txBody>
          <a:bodyPr/>
          <a:lstStyle/>
          <a:p>
            <a:fld id="{32995B24-6F33-48AA-8753-D522CEDD3E59}" type="slidenum">
              <a:rPr lang="en-US" smtClean="0"/>
              <a:t>‹#›</a:t>
            </a:fld>
            <a:endParaRPr lang="en-US" dirty="0"/>
          </a:p>
        </p:txBody>
      </p:sp>
    </p:spTree>
    <p:extLst>
      <p:ext uri="{BB962C8B-B14F-4D97-AF65-F5344CB8AC3E}">
        <p14:creationId xmlns:p14="http://schemas.microsoft.com/office/powerpoint/2010/main" val="4127408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C439CD-EFE0-43C5-B485-F4108783DDD9}"/>
              </a:ext>
            </a:extLst>
          </p:cNvPr>
          <p:cNvSpPr>
            <a:spLocks noGrp="1"/>
          </p:cNvSpPr>
          <p:nvPr>
            <p:ph type="dt" sz="half" idx="10"/>
          </p:nvPr>
        </p:nvSpPr>
        <p:spPr/>
        <p:txBody>
          <a:bodyPr/>
          <a:lstStyle/>
          <a:p>
            <a:fld id="{87F9DE65-DC40-4D2C-AF85-B3CC71A448C0}" type="datetimeFigureOut">
              <a:rPr lang="en-US" smtClean="0"/>
              <a:t>4/27/2022</a:t>
            </a:fld>
            <a:endParaRPr lang="en-US" dirty="0"/>
          </a:p>
        </p:txBody>
      </p:sp>
      <p:sp>
        <p:nvSpPr>
          <p:cNvPr id="3" name="Footer Placeholder 2">
            <a:extLst>
              <a:ext uri="{FF2B5EF4-FFF2-40B4-BE49-F238E27FC236}">
                <a16:creationId xmlns:a16="http://schemas.microsoft.com/office/drawing/2014/main" id="{0CEAB577-A3A0-446C-9319-D9EC2708655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A66CDE2-E50C-455A-9EEB-D1C475695C53}"/>
              </a:ext>
            </a:extLst>
          </p:cNvPr>
          <p:cNvSpPr>
            <a:spLocks noGrp="1"/>
          </p:cNvSpPr>
          <p:nvPr>
            <p:ph type="sldNum" sz="quarter" idx="12"/>
          </p:nvPr>
        </p:nvSpPr>
        <p:spPr/>
        <p:txBody>
          <a:bodyPr/>
          <a:lstStyle/>
          <a:p>
            <a:fld id="{32995B24-6F33-48AA-8753-D522CEDD3E59}" type="slidenum">
              <a:rPr lang="en-US" smtClean="0"/>
              <a:t>‹#›</a:t>
            </a:fld>
            <a:endParaRPr lang="en-US" dirty="0"/>
          </a:p>
        </p:txBody>
      </p:sp>
    </p:spTree>
    <p:extLst>
      <p:ext uri="{BB962C8B-B14F-4D97-AF65-F5344CB8AC3E}">
        <p14:creationId xmlns:p14="http://schemas.microsoft.com/office/powerpoint/2010/main" val="1525983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EEA49-8796-43E8-B4D8-ECB88822B7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E1CC06-E095-46A6-BB46-C69F0315EB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6F35C7-3C6B-4F1B-AC87-3CF079EE32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BE1FB9-1837-420C-A07B-899A9581F01C}"/>
              </a:ext>
            </a:extLst>
          </p:cNvPr>
          <p:cNvSpPr>
            <a:spLocks noGrp="1"/>
          </p:cNvSpPr>
          <p:nvPr>
            <p:ph type="dt" sz="half" idx="10"/>
          </p:nvPr>
        </p:nvSpPr>
        <p:spPr/>
        <p:txBody>
          <a:bodyPr/>
          <a:lstStyle/>
          <a:p>
            <a:fld id="{87F9DE65-DC40-4D2C-AF85-B3CC71A448C0}" type="datetimeFigureOut">
              <a:rPr lang="en-US" smtClean="0"/>
              <a:t>4/27/2022</a:t>
            </a:fld>
            <a:endParaRPr lang="en-US" dirty="0"/>
          </a:p>
        </p:txBody>
      </p:sp>
      <p:sp>
        <p:nvSpPr>
          <p:cNvPr id="6" name="Footer Placeholder 5">
            <a:extLst>
              <a:ext uri="{FF2B5EF4-FFF2-40B4-BE49-F238E27FC236}">
                <a16:creationId xmlns:a16="http://schemas.microsoft.com/office/drawing/2014/main" id="{91BFF584-325F-4D85-81B0-5E2B30C2FB0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D6A9B71-8C5E-43D5-A636-A0E859256243}"/>
              </a:ext>
            </a:extLst>
          </p:cNvPr>
          <p:cNvSpPr>
            <a:spLocks noGrp="1"/>
          </p:cNvSpPr>
          <p:nvPr>
            <p:ph type="sldNum" sz="quarter" idx="12"/>
          </p:nvPr>
        </p:nvSpPr>
        <p:spPr/>
        <p:txBody>
          <a:bodyPr/>
          <a:lstStyle/>
          <a:p>
            <a:fld id="{32995B24-6F33-48AA-8753-D522CEDD3E59}" type="slidenum">
              <a:rPr lang="en-US" smtClean="0"/>
              <a:t>‹#›</a:t>
            </a:fld>
            <a:endParaRPr lang="en-US" dirty="0"/>
          </a:p>
        </p:txBody>
      </p:sp>
    </p:spTree>
    <p:extLst>
      <p:ext uri="{BB962C8B-B14F-4D97-AF65-F5344CB8AC3E}">
        <p14:creationId xmlns:p14="http://schemas.microsoft.com/office/powerpoint/2010/main" val="779537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EA7B9-CE4D-49A5-B293-DB4C03AE34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7E5901-D086-44B7-A946-BE815347EF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1E46E66-AF8A-45A4-A3F7-186403635B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6AC02F-F140-4DD5-A906-60296573BA60}"/>
              </a:ext>
            </a:extLst>
          </p:cNvPr>
          <p:cNvSpPr>
            <a:spLocks noGrp="1"/>
          </p:cNvSpPr>
          <p:nvPr>
            <p:ph type="dt" sz="half" idx="10"/>
          </p:nvPr>
        </p:nvSpPr>
        <p:spPr/>
        <p:txBody>
          <a:bodyPr/>
          <a:lstStyle/>
          <a:p>
            <a:fld id="{87F9DE65-DC40-4D2C-AF85-B3CC71A448C0}" type="datetimeFigureOut">
              <a:rPr lang="en-US" smtClean="0"/>
              <a:t>4/27/2022</a:t>
            </a:fld>
            <a:endParaRPr lang="en-US" dirty="0"/>
          </a:p>
        </p:txBody>
      </p:sp>
      <p:sp>
        <p:nvSpPr>
          <p:cNvPr id="6" name="Footer Placeholder 5">
            <a:extLst>
              <a:ext uri="{FF2B5EF4-FFF2-40B4-BE49-F238E27FC236}">
                <a16:creationId xmlns:a16="http://schemas.microsoft.com/office/drawing/2014/main" id="{BCB4D779-3A26-469A-A062-B0ABC5D18F2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2D9484F-8296-43BD-9875-0FF537116B9A}"/>
              </a:ext>
            </a:extLst>
          </p:cNvPr>
          <p:cNvSpPr>
            <a:spLocks noGrp="1"/>
          </p:cNvSpPr>
          <p:nvPr>
            <p:ph type="sldNum" sz="quarter" idx="12"/>
          </p:nvPr>
        </p:nvSpPr>
        <p:spPr/>
        <p:txBody>
          <a:bodyPr/>
          <a:lstStyle/>
          <a:p>
            <a:fld id="{32995B24-6F33-48AA-8753-D522CEDD3E59}" type="slidenum">
              <a:rPr lang="en-US" smtClean="0"/>
              <a:t>‹#›</a:t>
            </a:fld>
            <a:endParaRPr lang="en-US" dirty="0"/>
          </a:p>
        </p:txBody>
      </p:sp>
    </p:spTree>
    <p:extLst>
      <p:ext uri="{BB962C8B-B14F-4D97-AF65-F5344CB8AC3E}">
        <p14:creationId xmlns:p14="http://schemas.microsoft.com/office/powerpoint/2010/main" val="1937635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F40167-F18B-43CE-862A-C5FF786CCE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D48AD3-A194-4C98-A59B-E20C335EB3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11A676-8839-4F8E-9545-DBF02084D6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F9DE65-DC40-4D2C-AF85-B3CC71A448C0}" type="datetimeFigureOut">
              <a:rPr lang="en-US" smtClean="0"/>
              <a:t>4/27/2022</a:t>
            </a:fld>
            <a:endParaRPr lang="en-US" dirty="0"/>
          </a:p>
        </p:txBody>
      </p:sp>
      <p:sp>
        <p:nvSpPr>
          <p:cNvPr id="5" name="Footer Placeholder 4">
            <a:extLst>
              <a:ext uri="{FF2B5EF4-FFF2-40B4-BE49-F238E27FC236}">
                <a16:creationId xmlns:a16="http://schemas.microsoft.com/office/drawing/2014/main" id="{FBF3917A-06E3-4D79-922A-DFE6763F84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54F94B0-D2AD-42BC-ADA9-115F0B0CB1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995B24-6F33-48AA-8753-D522CEDD3E59}" type="slidenum">
              <a:rPr lang="en-US" smtClean="0"/>
              <a:t>‹#›</a:t>
            </a:fld>
            <a:endParaRPr lang="en-US" dirty="0"/>
          </a:p>
        </p:txBody>
      </p:sp>
    </p:spTree>
    <p:extLst>
      <p:ext uri="{BB962C8B-B14F-4D97-AF65-F5344CB8AC3E}">
        <p14:creationId xmlns:p14="http://schemas.microsoft.com/office/powerpoint/2010/main" val="1931419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5352B"/>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Ancient Mayan city burned in 'act of total war,' scientists say | Fox News">
            <a:extLst>
              <a:ext uri="{FF2B5EF4-FFF2-40B4-BE49-F238E27FC236}">
                <a16:creationId xmlns:a16="http://schemas.microsoft.com/office/drawing/2014/main" id="{ABFBAFFA-C4A5-451E-AC48-507C35206FB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91197" y="1123527"/>
            <a:ext cx="9209600" cy="4604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C303071-0F29-480C-B1EC-267E3C7A6B71}"/>
              </a:ext>
            </a:extLst>
          </p:cNvPr>
          <p:cNvSpPr txBox="1"/>
          <p:nvPr/>
        </p:nvSpPr>
        <p:spPr>
          <a:xfrm>
            <a:off x="1491197" y="952833"/>
            <a:ext cx="3813032" cy="1107996"/>
          </a:xfrm>
          <a:prstGeom prst="rect">
            <a:avLst/>
          </a:prstGeom>
          <a:noFill/>
        </p:spPr>
        <p:txBody>
          <a:bodyPr wrap="none" rtlCol="0">
            <a:spAutoFit/>
          </a:bodyPr>
          <a:lstStyle/>
          <a:p>
            <a:r>
              <a:rPr lang="es-ES" sz="6600" b="1" u="sng" dirty="0">
                <a:solidFill>
                  <a:srgbClr val="C00000"/>
                </a:solidFill>
              </a:rPr>
              <a:t>Los Mayas</a:t>
            </a:r>
            <a:endParaRPr lang="en-US" sz="6600" b="1" u="sng" dirty="0">
              <a:solidFill>
                <a:srgbClr val="C00000"/>
              </a:solidFill>
            </a:endParaRPr>
          </a:p>
        </p:txBody>
      </p:sp>
      <p:sp>
        <p:nvSpPr>
          <p:cNvPr id="2" name="TextBox 1">
            <a:extLst>
              <a:ext uri="{FF2B5EF4-FFF2-40B4-BE49-F238E27FC236}">
                <a16:creationId xmlns:a16="http://schemas.microsoft.com/office/drawing/2014/main" id="{4BF186FA-4D5E-4FB3-8CD9-4F1D31C0CED1}"/>
              </a:ext>
            </a:extLst>
          </p:cNvPr>
          <p:cNvSpPr txBox="1"/>
          <p:nvPr/>
        </p:nvSpPr>
        <p:spPr>
          <a:xfrm>
            <a:off x="3693110" y="5546943"/>
            <a:ext cx="4954370" cy="830997"/>
          </a:xfrm>
          <a:prstGeom prst="rect">
            <a:avLst/>
          </a:prstGeom>
          <a:noFill/>
        </p:spPr>
        <p:txBody>
          <a:bodyPr wrap="none" rtlCol="0">
            <a:spAutoFit/>
          </a:bodyPr>
          <a:lstStyle/>
          <a:p>
            <a:r>
              <a:rPr lang="es-ES" sz="4800" b="1" dirty="0">
                <a:solidFill>
                  <a:srgbClr val="C00000"/>
                </a:solidFill>
              </a:rPr>
              <a:t>1000 AC – 1000 DC</a:t>
            </a:r>
            <a:endParaRPr lang="en-US" sz="4800" b="1" dirty="0">
              <a:solidFill>
                <a:srgbClr val="C00000"/>
              </a:solidFill>
            </a:endParaRPr>
          </a:p>
        </p:txBody>
      </p:sp>
    </p:spTree>
    <p:extLst>
      <p:ext uri="{BB962C8B-B14F-4D97-AF65-F5344CB8AC3E}">
        <p14:creationId xmlns:p14="http://schemas.microsoft.com/office/powerpoint/2010/main" val="237353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1026" name="Picture 2" descr="Tenochtitlan (now Mexico City) - built in 1325 and destroyed by the spanish  in 1521 : r/LostArchitecture">
            <a:extLst>
              <a:ext uri="{FF2B5EF4-FFF2-40B4-BE49-F238E27FC236}">
                <a16:creationId xmlns:a16="http://schemas.microsoft.com/office/drawing/2014/main" id="{F0E1F425-5CB2-4524-B84D-14E24BB27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077" y="451262"/>
            <a:ext cx="6002433" cy="5955475"/>
          </a:xfrm>
          <a:prstGeom prst="rect">
            <a:avLst/>
          </a:prstGeom>
          <a:solidFill>
            <a:srgbClr val="FFC000"/>
          </a:solidFill>
          <a:ln w="38100">
            <a:solidFill>
              <a:schemeClr val="tx1"/>
            </a:solidFill>
          </a:ln>
        </p:spPr>
      </p:pic>
      <p:sp>
        <p:nvSpPr>
          <p:cNvPr id="3" name="TextBox 2">
            <a:extLst>
              <a:ext uri="{FF2B5EF4-FFF2-40B4-BE49-F238E27FC236}">
                <a16:creationId xmlns:a16="http://schemas.microsoft.com/office/drawing/2014/main" id="{34C9DFC4-CE8D-40E5-B79F-069598120A9B}"/>
              </a:ext>
            </a:extLst>
          </p:cNvPr>
          <p:cNvSpPr txBox="1"/>
          <p:nvPr/>
        </p:nvSpPr>
        <p:spPr>
          <a:xfrm>
            <a:off x="6727319" y="245522"/>
            <a:ext cx="4888032" cy="3893374"/>
          </a:xfrm>
          <a:prstGeom prst="rect">
            <a:avLst/>
          </a:prstGeom>
          <a:noFill/>
        </p:spPr>
        <p:txBody>
          <a:bodyPr wrap="square" rtlCol="0">
            <a:spAutoFit/>
          </a:bodyPr>
          <a:lstStyle/>
          <a:p>
            <a:r>
              <a:rPr lang="en-US" sz="1900" b="1" dirty="0"/>
              <a:t>Tenochtitlán floreció como una gran ciudad.  En la parte central se construyeron templos, palacios y monumentos.  También, tenían ornamentos de oro, plata, cuero y plumas.</a:t>
            </a:r>
          </a:p>
          <a:p>
            <a:endParaRPr lang="en-US" sz="1900" b="1" dirty="0"/>
          </a:p>
          <a:p>
            <a:r>
              <a:rPr lang="en-US" sz="1900" b="1" dirty="0"/>
              <a:t>Todos los aztecas trabajaban en agricultura o en comercio. Construyeron los acueductos por donde traían la agua fresca de la tierra firme, pues las aguas del lago Texcoco eran saladas.</a:t>
            </a:r>
          </a:p>
          <a:p>
            <a:endParaRPr lang="en-US" sz="1900" b="1" dirty="0"/>
          </a:p>
          <a:p>
            <a:r>
              <a:rPr lang="en-US" sz="1900" b="1" dirty="0"/>
              <a:t>Desarrollaron importantes tecnologías para la agricultura, como las chinampas, or jardines flotantes.</a:t>
            </a:r>
          </a:p>
        </p:txBody>
      </p:sp>
      <p:pic>
        <p:nvPicPr>
          <p:cNvPr id="1028" name="Picture 4" descr="Agricultura azteca">
            <a:extLst>
              <a:ext uri="{FF2B5EF4-FFF2-40B4-BE49-F238E27FC236}">
                <a16:creationId xmlns:a16="http://schemas.microsoft.com/office/drawing/2014/main" id="{F27645DF-A9C3-464E-A499-32DBE3815B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130" y="4230914"/>
            <a:ext cx="4014410" cy="247666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666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ED4D6CE2-C4FB-4B4D-991A-84C9705CD7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6" name="Picture 8" descr="Mexico: Aztec Sacrifice. /Npriests Cutting Out The Heart Of A Youth To  Sacrifice To The Sun. Aztec Codex, 16Th Century. Poster Print by (24 x 36)  - Walmart.com">
            <a:extLst>
              <a:ext uri="{FF2B5EF4-FFF2-40B4-BE49-F238E27FC236}">
                <a16:creationId xmlns:a16="http://schemas.microsoft.com/office/drawing/2014/main" id="{BE51F9E4-D1D5-47BD-B7C9-EDB16AA1A3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10" r="10940" b="1"/>
          <a:stretch/>
        </p:blipFill>
        <p:spPr bwMode="auto">
          <a:xfrm>
            <a:off x="4740916" y="3248057"/>
            <a:ext cx="2513396" cy="304156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058" name="Picture 10" descr="From Mexico to the World: Mexican Staple Ingredients | Inside Mexico">
            <a:extLst>
              <a:ext uri="{FF2B5EF4-FFF2-40B4-BE49-F238E27FC236}">
                <a16:creationId xmlns:a16="http://schemas.microsoft.com/office/drawing/2014/main" id="{B01EBA28-79CD-4275-AD1D-3CA9CACB71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22" r="10625" b="-2"/>
          <a:stretch/>
        </p:blipFill>
        <p:spPr bwMode="auto">
          <a:xfrm>
            <a:off x="4740917" y="354329"/>
            <a:ext cx="2513398" cy="2539399"/>
          </a:xfrm>
          <a:prstGeom prst="rect">
            <a:avLst/>
          </a:prstGeom>
          <a:noFill/>
          <a:ln w="38100">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D29F3B1-3A16-4939-9037-455DE948EB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95" r="21699" b="5"/>
          <a:stretch/>
        </p:blipFill>
        <p:spPr bwMode="auto">
          <a:xfrm>
            <a:off x="297188" y="544010"/>
            <a:ext cx="4103358" cy="55008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11A9DAB5-E11B-41CA-85F3-20711F7902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51084"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83A5098-DC88-4D05-9801-7A109A209CD9}"/>
              </a:ext>
            </a:extLst>
          </p:cNvPr>
          <p:cNvSpPr txBox="1"/>
          <p:nvPr/>
        </p:nvSpPr>
        <p:spPr>
          <a:xfrm>
            <a:off x="7959214" y="1402910"/>
            <a:ext cx="3721608" cy="4037770"/>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3200" dirty="0"/>
              <a:t>Cuando los mexicas conquistaron a un pueblo, las personas tenían que contribuir pieles de animales, cosechas (productos agrícolas) y jóvenes para sacrificios humanos.</a:t>
            </a:r>
          </a:p>
        </p:txBody>
      </p:sp>
    </p:spTree>
    <p:extLst>
      <p:ext uri="{BB962C8B-B14F-4D97-AF65-F5344CB8AC3E}">
        <p14:creationId xmlns:p14="http://schemas.microsoft.com/office/powerpoint/2010/main" val="280621701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F4437"/>
        </a:solidFill>
        <a:effectLst/>
      </p:bgPr>
    </p:bg>
    <p:spTree>
      <p:nvGrpSpPr>
        <p:cNvPr id="1" name=""/>
        <p:cNvGrpSpPr/>
        <p:nvPr/>
      </p:nvGrpSpPr>
      <p:grpSpPr>
        <a:xfrm>
          <a:off x="0" y="0"/>
          <a:ext cx="0" cy="0"/>
          <a:chOff x="0" y="0"/>
          <a:chExt cx="0" cy="0"/>
        </a:xfrm>
      </p:grpSpPr>
      <p:pic>
        <p:nvPicPr>
          <p:cNvPr id="8194" name="Picture 2" descr="Portrait of Montezuma II Art Print by European School">
            <a:extLst>
              <a:ext uri="{FF2B5EF4-FFF2-40B4-BE49-F238E27FC236}">
                <a16:creationId xmlns:a16="http://schemas.microsoft.com/office/drawing/2014/main" id="{2FBD16AC-AF4B-40A5-9D88-BD8FFCB0A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1909" y="369557"/>
            <a:ext cx="3769476" cy="611888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A5F319-80F6-4957-BE92-A4540BC3B9F7}"/>
              </a:ext>
            </a:extLst>
          </p:cNvPr>
          <p:cNvSpPr txBox="1"/>
          <p:nvPr/>
        </p:nvSpPr>
        <p:spPr>
          <a:xfrm>
            <a:off x="421605" y="1327344"/>
            <a:ext cx="6500190" cy="3416320"/>
          </a:xfrm>
          <a:prstGeom prst="rect">
            <a:avLst/>
          </a:prstGeom>
          <a:noFill/>
        </p:spPr>
        <p:txBody>
          <a:bodyPr wrap="square" rtlCol="0">
            <a:spAutoFit/>
          </a:bodyPr>
          <a:lstStyle/>
          <a:p>
            <a:r>
              <a:rPr lang="en-US" sz="3600" b="1" dirty="0">
                <a:solidFill>
                  <a:schemeClr val="bg1">
                    <a:lumMod val="95000"/>
                  </a:schemeClr>
                </a:solidFill>
              </a:rPr>
              <a:t>En 1502, Montezuma II sucedió a su tío Ahuitzotl, convirtiéndose en el novena gobernante de un imperio Azteca que estaba en su mayor extensión geográfica y pináculo cultural.</a:t>
            </a:r>
          </a:p>
        </p:txBody>
      </p:sp>
    </p:spTree>
    <p:extLst>
      <p:ext uri="{BB962C8B-B14F-4D97-AF65-F5344CB8AC3E}">
        <p14:creationId xmlns:p14="http://schemas.microsoft.com/office/powerpoint/2010/main" val="3123056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F6613"/>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076" name="Picture 4" descr="Free Aztec Calendar Vectors, 50+ Images in AI, EPS format">
            <a:extLst>
              <a:ext uri="{FF2B5EF4-FFF2-40B4-BE49-F238E27FC236}">
                <a16:creationId xmlns:a16="http://schemas.microsoft.com/office/drawing/2014/main" id="{036B8A40-99C5-4B00-88AB-2C70E920CD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89" r="12186"/>
          <a:stretch/>
        </p:blipFill>
        <p:spPr bwMode="auto">
          <a:xfrm>
            <a:off x="8061989" y="2285915"/>
            <a:ext cx="2267337" cy="228616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mazon.com: AK Wall Art Aztec Calendar Vinyl Sticker - Car Phone Helmet -  Select Size : Automotive">
            <a:extLst>
              <a:ext uri="{FF2B5EF4-FFF2-40B4-BE49-F238E27FC236}">
                <a16:creationId xmlns:a16="http://schemas.microsoft.com/office/drawing/2014/main" id="{84C3CD2A-11F0-4C0F-AED5-BBC1EE22A0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435" b="25524"/>
          <a:stretch/>
        </p:blipFill>
        <p:spPr bwMode="auto">
          <a:xfrm>
            <a:off x="6805914" y="218128"/>
            <a:ext cx="4790954" cy="21643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074" name="Picture 2" descr="Aztec Mayan Calendar round stone wall plaque Sun stone home or garden  ornament | eBay">
            <a:extLst>
              <a:ext uri="{FF2B5EF4-FFF2-40B4-BE49-F238E27FC236}">
                <a16:creationId xmlns:a16="http://schemas.microsoft.com/office/drawing/2014/main" id="{0CF89116-0C55-434F-BBD7-2E964ABEEA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095" r="-2" b="26564"/>
          <a:stretch/>
        </p:blipFill>
        <p:spPr bwMode="auto">
          <a:xfrm>
            <a:off x="6805914" y="4475564"/>
            <a:ext cx="4779488" cy="21643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CCE83F5-8E1D-4007-B74A-3285CE8F4AA6}"/>
              </a:ext>
            </a:extLst>
          </p:cNvPr>
          <p:cNvSpPr txBox="1"/>
          <p:nvPr/>
        </p:nvSpPr>
        <p:spPr>
          <a:xfrm>
            <a:off x="321905" y="218128"/>
            <a:ext cx="5855971" cy="4708981"/>
          </a:xfrm>
          <a:prstGeom prst="rect">
            <a:avLst/>
          </a:prstGeom>
          <a:noFill/>
        </p:spPr>
        <p:txBody>
          <a:bodyPr wrap="square" rtlCol="0">
            <a:spAutoFit/>
          </a:bodyPr>
          <a:lstStyle/>
          <a:p>
            <a:r>
              <a:rPr lang="en-US" sz="2000" b="1" dirty="0"/>
              <a:t>El calendario Azteca o Mexica es el Sistema calendárico  utilizado por los aztecas. También es llamada la Piedra del sol Azteca o Piedra del calendario.  El calendario consta de un ciclo de calendario de 365 días y un ciclo ritual de 260 días.  Estos dos ciclos juntos forman un siglo de 52 años, a veces llamdo la ‘ronda calendárica’.  Consideraba como el calendario Agricola, ya que se basa en el sol.</a:t>
            </a:r>
          </a:p>
          <a:p>
            <a:endParaRPr lang="en-US" sz="2000" b="1" dirty="0"/>
          </a:p>
          <a:p>
            <a:r>
              <a:rPr lang="en-US" sz="2000" b="1" dirty="0"/>
              <a:t>El calendario estaba compuesto por dieciocho meses y los meses no eran más de veinte días.  Cada período de 20 días comenzaba en ‘Cipactli’, cocodrilo para el cual se realizaba un festival. Algunos festivals fueron los árboles en ascenso, ritos de fertilidad, plumas preciosas y el regreso de los dioses.</a:t>
            </a:r>
          </a:p>
        </p:txBody>
      </p:sp>
      <p:pic>
        <p:nvPicPr>
          <p:cNvPr id="7" name="Picture 2" descr="The Aztec vs Mayan Calendar - One Astrology, Two Faces - MyMayanSign">
            <a:extLst>
              <a:ext uri="{FF2B5EF4-FFF2-40B4-BE49-F238E27FC236}">
                <a16:creationId xmlns:a16="http://schemas.microsoft.com/office/drawing/2014/main" id="{4DA3781F-74BD-46AC-AB8B-370EB3B7E9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4653" y="5058888"/>
            <a:ext cx="3098594" cy="147680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635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3E06"/>
        </a:solidFill>
        <a:effectLst/>
      </p:bgPr>
    </p:bg>
    <p:spTree>
      <p:nvGrpSpPr>
        <p:cNvPr id="1" name=""/>
        <p:cNvGrpSpPr/>
        <p:nvPr/>
      </p:nvGrpSpPr>
      <p:grpSpPr>
        <a:xfrm>
          <a:off x="0" y="0"/>
          <a:ext cx="0" cy="0"/>
          <a:chOff x="0" y="0"/>
          <a:chExt cx="0" cy="0"/>
        </a:xfrm>
      </p:grpSpPr>
      <p:pic>
        <p:nvPicPr>
          <p:cNvPr id="6146" name="Picture 2" descr="Hernan Cortes - HISTORY CRUNCH - History Articles, Biographies,  Infographics, Resources and More">
            <a:extLst>
              <a:ext uri="{FF2B5EF4-FFF2-40B4-BE49-F238E27FC236}">
                <a16:creationId xmlns:a16="http://schemas.microsoft.com/office/drawing/2014/main" id="{2AB89557-F22C-4C0E-A0F5-ADF1B6CC1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91" y="471859"/>
            <a:ext cx="3667125" cy="562927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0CC95E1-FC26-4F7A-BC08-BABE0E7B2807}"/>
              </a:ext>
            </a:extLst>
          </p:cNvPr>
          <p:cNvSpPr txBox="1"/>
          <p:nvPr/>
        </p:nvSpPr>
        <p:spPr>
          <a:xfrm>
            <a:off x="4926330" y="151179"/>
            <a:ext cx="6880859" cy="6555641"/>
          </a:xfrm>
          <a:prstGeom prst="rect">
            <a:avLst/>
          </a:prstGeom>
          <a:solidFill>
            <a:srgbClr val="CDB0A3"/>
          </a:solidFill>
          <a:ln w="38100">
            <a:solidFill>
              <a:schemeClr val="tx1"/>
            </a:solidFill>
          </a:ln>
        </p:spPr>
        <p:txBody>
          <a:bodyPr wrap="square" rtlCol="0">
            <a:spAutoFit/>
          </a:bodyPr>
          <a:lstStyle/>
          <a:p>
            <a:r>
              <a:rPr lang="en-US" sz="2000" b="1" dirty="0"/>
              <a:t>En 1519, el explorador español, Hernan Cortéz llegó a México.  El era uno del los primeros conquistadores del continente américano.</a:t>
            </a:r>
          </a:p>
          <a:p>
            <a:endParaRPr lang="en-US" sz="2000" b="1" dirty="0"/>
          </a:p>
          <a:p>
            <a:r>
              <a:rPr lang="en-US" sz="2000" b="1" dirty="0"/>
              <a:t>Cuando llegó a México, el aterrorizó a los indígenas con los caballos y armas de fuego (pistolas).  Cuando los guerreros españoles llegaron a Tenochtitlán, los conquistadores empezaron a robar a los indios, exigir oro y hacer barbaridades. Hernan Cortéz mató a Montezuma II. Entonces vinieron en ayuda de Cortéz 100,000 indios aliados suyos. Sólo así fue posible para España la Conquista de un imperio tan grande como toda Europa.</a:t>
            </a:r>
          </a:p>
          <a:p>
            <a:endParaRPr lang="en-US" sz="2000" b="1" dirty="0"/>
          </a:p>
          <a:p>
            <a:r>
              <a:rPr lang="en-US" sz="2000" b="1" dirty="0"/>
              <a:t>En 1521, Hernan Cortéz derrotó a los aztecas y reclamó la tierra para España.  La Ciudad de México se construiría en el lugar de Tenochtitlán.</a:t>
            </a:r>
          </a:p>
          <a:p>
            <a:r>
              <a:rPr lang="en-US" sz="2000" b="1" dirty="0"/>
              <a:t> </a:t>
            </a:r>
          </a:p>
          <a:p>
            <a:r>
              <a:rPr lang="en-US" sz="2000" b="1" dirty="0"/>
              <a:t>Los españoles tomaron las mejores tierras, muchos de ellos de hicieron grandes propietarios, sometieron a poder a los indios y empezaron a explotarlos cruelmente.</a:t>
            </a:r>
          </a:p>
          <a:p>
            <a:r>
              <a:rPr lang="en-US" sz="2000" b="1" dirty="0"/>
              <a:t> </a:t>
            </a:r>
          </a:p>
        </p:txBody>
      </p:sp>
    </p:spTree>
    <p:extLst>
      <p:ext uri="{BB962C8B-B14F-4D97-AF65-F5344CB8AC3E}">
        <p14:creationId xmlns:p14="http://schemas.microsoft.com/office/powerpoint/2010/main" val="4011256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DB0A3"/>
        </a:solidFill>
        <a:effectLst/>
      </p:bgPr>
    </p:bg>
    <p:spTree>
      <p:nvGrpSpPr>
        <p:cNvPr id="1" name=""/>
        <p:cNvGrpSpPr/>
        <p:nvPr/>
      </p:nvGrpSpPr>
      <p:grpSpPr>
        <a:xfrm>
          <a:off x="0" y="0"/>
          <a:ext cx="0" cy="0"/>
          <a:chOff x="0" y="0"/>
          <a:chExt cx="0" cy="0"/>
        </a:xfrm>
      </p:grpSpPr>
      <p:pic>
        <p:nvPicPr>
          <p:cNvPr id="5122" name="Picture 2" descr="Fall of Tenochtitlan - Wikipedia">
            <a:extLst>
              <a:ext uri="{FF2B5EF4-FFF2-40B4-BE49-F238E27FC236}">
                <a16:creationId xmlns:a16="http://schemas.microsoft.com/office/drawing/2014/main" id="{D16B4ACA-9CD2-40A2-82D6-A0D525EFA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87" r="4439"/>
          <a:stretch/>
        </p:blipFill>
        <p:spPr bwMode="auto">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71" name="Group 70">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72" name="Freeform: Shape 71">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73" name="Group 72">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74" name="Group 73">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78" name="Freeform: Shape 77">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75" name="Group 74">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76" name="Freeform: Shape 75">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grpSp>
      <p:sp>
        <p:nvSpPr>
          <p:cNvPr id="2" name="TextBox 1">
            <a:extLst>
              <a:ext uri="{FF2B5EF4-FFF2-40B4-BE49-F238E27FC236}">
                <a16:creationId xmlns:a16="http://schemas.microsoft.com/office/drawing/2014/main" id="{33D2903C-6270-4D0E-A908-4AD7E1E640C1}"/>
              </a:ext>
            </a:extLst>
          </p:cNvPr>
          <p:cNvSpPr txBox="1"/>
          <p:nvPr/>
        </p:nvSpPr>
        <p:spPr>
          <a:xfrm>
            <a:off x="320040" y="1734056"/>
            <a:ext cx="3562530" cy="3724096"/>
          </a:xfrm>
          <a:prstGeom prst="rect">
            <a:avLst/>
          </a:prstGeom>
          <a:noFill/>
        </p:spPr>
        <p:txBody>
          <a:bodyPr wrap="square" rtlCol="0">
            <a:spAutoFit/>
          </a:bodyPr>
          <a:lstStyle/>
          <a:p>
            <a:r>
              <a:rPr lang="en-US" sz="3200" b="1" u="sng" dirty="0">
                <a:solidFill>
                  <a:schemeClr val="accent5">
                    <a:lumMod val="60000"/>
                    <a:lumOff val="40000"/>
                  </a:schemeClr>
                </a:solidFill>
              </a:rPr>
              <a:t>1519 DC</a:t>
            </a:r>
          </a:p>
          <a:p>
            <a:endParaRPr lang="en-US" sz="1200" b="1" u="sng" dirty="0">
              <a:solidFill>
                <a:schemeClr val="accent5">
                  <a:lumMod val="60000"/>
                  <a:lumOff val="40000"/>
                </a:schemeClr>
              </a:solidFill>
            </a:endParaRPr>
          </a:p>
          <a:p>
            <a:r>
              <a:rPr lang="en-US" sz="3200" b="1" dirty="0">
                <a:solidFill>
                  <a:schemeClr val="accent5">
                    <a:lumMod val="60000"/>
                    <a:lumOff val="40000"/>
                  </a:schemeClr>
                </a:solidFill>
              </a:rPr>
              <a:t>Los conquistadores españoles llegaron en la capital de Tenochtitlán y comenzó la massacre.</a:t>
            </a:r>
          </a:p>
        </p:txBody>
      </p:sp>
    </p:spTree>
    <p:extLst>
      <p:ext uri="{BB962C8B-B14F-4D97-AF65-F5344CB8AC3E}">
        <p14:creationId xmlns:p14="http://schemas.microsoft.com/office/powerpoint/2010/main" val="2884653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19791"/>
        </a:solidFill>
        <a:effectLst/>
      </p:bgPr>
    </p:bg>
    <p:spTree>
      <p:nvGrpSpPr>
        <p:cNvPr id="1" name=""/>
        <p:cNvGrpSpPr/>
        <p:nvPr/>
      </p:nvGrpSpPr>
      <p:grpSpPr>
        <a:xfrm>
          <a:off x="0" y="0"/>
          <a:ext cx="0" cy="0"/>
          <a:chOff x="0" y="0"/>
          <a:chExt cx="0" cy="0"/>
        </a:xfrm>
      </p:grpSpPr>
      <p:pic>
        <p:nvPicPr>
          <p:cNvPr id="4098" name="Picture 2" descr="Línea del Tiempo &quot;Conquista de México Tenochtitlán&quot; timeline | Timetoa">
            <a:extLst>
              <a:ext uri="{FF2B5EF4-FFF2-40B4-BE49-F238E27FC236}">
                <a16:creationId xmlns:a16="http://schemas.microsoft.com/office/drawing/2014/main" id="{EDCB3F4B-202E-4F0B-A2EC-782F9978D0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0396" y="426897"/>
            <a:ext cx="4192405" cy="533781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Storming of the Teocalli by Cortez &amp; His Troops - Leutze | Aztec empire,  Aztec civilization, Aztec art">
            <a:extLst>
              <a:ext uri="{FF2B5EF4-FFF2-40B4-BE49-F238E27FC236}">
                <a16:creationId xmlns:a16="http://schemas.microsoft.com/office/drawing/2014/main" id="{3D51C67C-D2E3-49C9-B186-7EDC2598A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204" y="1612670"/>
            <a:ext cx="5722374" cy="485671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1E3632-5D40-419F-A13C-976BBD847C4C}"/>
              </a:ext>
            </a:extLst>
          </p:cNvPr>
          <p:cNvSpPr txBox="1"/>
          <p:nvPr/>
        </p:nvSpPr>
        <p:spPr>
          <a:xfrm>
            <a:off x="1090052" y="274320"/>
            <a:ext cx="5236526" cy="1077218"/>
          </a:xfrm>
          <a:prstGeom prst="rect">
            <a:avLst/>
          </a:prstGeom>
          <a:noFill/>
        </p:spPr>
        <p:txBody>
          <a:bodyPr wrap="square" rtlCol="0">
            <a:spAutoFit/>
          </a:bodyPr>
          <a:lstStyle/>
          <a:p>
            <a:r>
              <a:rPr lang="en-US" sz="3200" b="1" dirty="0"/>
              <a:t>La Conquista de Tenochtitlán en 1521 por Hernan Cortéz</a:t>
            </a:r>
          </a:p>
        </p:txBody>
      </p:sp>
    </p:spTree>
    <p:extLst>
      <p:ext uri="{BB962C8B-B14F-4D97-AF65-F5344CB8AC3E}">
        <p14:creationId xmlns:p14="http://schemas.microsoft.com/office/powerpoint/2010/main" val="1204767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67A176"/>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DF220F-6C5F-43A2-B067-B9DF374F0988}"/>
              </a:ext>
            </a:extLst>
          </p:cNvPr>
          <p:cNvSpPr txBox="1"/>
          <p:nvPr/>
        </p:nvSpPr>
        <p:spPr>
          <a:xfrm>
            <a:off x="233423" y="497428"/>
            <a:ext cx="11725153" cy="5863144"/>
          </a:xfrm>
          <a:prstGeom prst="rect">
            <a:avLst/>
          </a:prstGeom>
          <a:noFill/>
        </p:spPr>
        <p:txBody>
          <a:bodyPr wrap="square" rtlCol="0">
            <a:spAutoFit/>
          </a:bodyPr>
          <a:lstStyle/>
          <a:p>
            <a:pPr marL="342900" indent="-342900">
              <a:buFont typeface="Arial" panose="020B0604020202020204" pitchFamily="34" charset="0"/>
              <a:buChar char="•"/>
            </a:pPr>
            <a:r>
              <a:rPr lang="en-US" sz="2500" b="1" dirty="0"/>
              <a:t>16 de septiembre del año 1810</a:t>
            </a:r>
          </a:p>
          <a:p>
            <a:endParaRPr lang="en-US" sz="2500" b="1" dirty="0"/>
          </a:p>
          <a:p>
            <a:pPr marL="342900" indent="-342900">
              <a:buFont typeface="Arial" panose="020B0604020202020204" pitchFamily="34" charset="0"/>
              <a:buChar char="•"/>
            </a:pPr>
            <a:r>
              <a:rPr lang="en-US" sz="2500" b="1" dirty="0"/>
              <a:t>Miguel Hidalgo y Costilla, un sacerdote católico inició la Guerra de Independencia de México.  Él pedía el fin de los 300 años de dominio español en México.</a:t>
            </a:r>
          </a:p>
          <a:p>
            <a:endParaRPr lang="en-US" sz="2500" b="1" dirty="0"/>
          </a:p>
          <a:p>
            <a:pPr marL="342900" indent="-342900">
              <a:buFont typeface="Arial" panose="020B0604020202020204" pitchFamily="34" charset="0"/>
              <a:buChar char="•"/>
            </a:pPr>
            <a:r>
              <a:rPr lang="en-US" sz="2500" b="1" dirty="0"/>
              <a:t>Mientras, la ocupación de España por parte de Napoleón provocó el estallido de revueltas en toda hispanoamérica.</a:t>
            </a:r>
          </a:p>
          <a:p>
            <a:endParaRPr lang="en-US" sz="2500" b="1" dirty="0"/>
          </a:p>
          <a:p>
            <a:pPr marL="342900" indent="-342900">
              <a:buFont typeface="Arial" panose="020B0604020202020204" pitchFamily="34" charset="0"/>
              <a:buChar char="•"/>
            </a:pPr>
            <a:r>
              <a:rPr lang="en-US" sz="2500" b="1" dirty="0"/>
              <a:t>En enero de 1811, Hidalgo fue capturado y ejecutado.</a:t>
            </a:r>
          </a:p>
          <a:p>
            <a:endParaRPr lang="en-US" sz="2500" b="1" dirty="0"/>
          </a:p>
          <a:p>
            <a:pPr marL="342900" indent="-342900">
              <a:buFont typeface="Arial" panose="020B0604020202020204" pitchFamily="34" charset="0"/>
              <a:buChar char="•"/>
            </a:pPr>
            <a:r>
              <a:rPr lang="en-US" sz="2500" b="1" dirty="0"/>
              <a:t>El 27 de septiembre del año 1821, la Guerra de Independencia terminó y México la proclamó independiente. La guerra duró 11 años.</a:t>
            </a:r>
          </a:p>
          <a:p>
            <a:endParaRPr lang="en-US" sz="2500" b="1" dirty="0"/>
          </a:p>
          <a:p>
            <a:pPr marL="342900" indent="-342900">
              <a:buFont typeface="Arial" panose="020B0604020202020204" pitchFamily="34" charset="0"/>
              <a:buChar char="•"/>
            </a:pPr>
            <a:r>
              <a:rPr lang="en-US" sz="2500" b="1" dirty="0"/>
              <a:t>1824, Guadalupe Victoria asumió como el primer president de México.  México se convirtió en una república.</a:t>
            </a:r>
          </a:p>
        </p:txBody>
      </p:sp>
    </p:spTree>
    <p:extLst>
      <p:ext uri="{BB962C8B-B14F-4D97-AF65-F5344CB8AC3E}">
        <p14:creationId xmlns:p14="http://schemas.microsoft.com/office/powerpoint/2010/main" val="429694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7" descr="Patrón de paraguas de varios colores">
            <a:extLst>
              <a:ext uri="{FF2B5EF4-FFF2-40B4-BE49-F238E27FC236}">
                <a16:creationId xmlns:a16="http://schemas.microsoft.com/office/drawing/2014/main" id="{7619FE40-DF50-0E20-6753-147DD2816FE5}"/>
              </a:ext>
            </a:extLst>
          </p:cNvPr>
          <p:cNvPicPr>
            <a:picLocks noChangeAspect="1"/>
          </p:cNvPicPr>
          <p:nvPr/>
        </p:nvPicPr>
        <p:blipFill rotWithShape="1">
          <a:blip r:embed="rId2"/>
          <a:srcRect t="10090" b="5640"/>
          <a:stretch/>
        </p:blipFill>
        <p:spPr>
          <a:xfrm>
            <a:off x="-3047" y="10"/>
            <a:ext cx="12191999" cy="6857990"/>
          </a:xfrm>
          <a:prstGeom prst="rect">
            <a:avLst/>
          </a:prstGeom>
        </p:spPr>
      </p:pic>
      <p:sp>
        <p:nvSpPr>
          <p:cNvPr id="14" name="Rectangle 1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ED4EC48-0D42-4925-9B37-D31B0C75C34C}"/>
              </a:ext>
            </a:extLst>
          </p:cNvPr>
          <p:cNvSpPr txBox="1"/>
          <p:nvPr/>
        </p:nvSpPr>
        <p:spPr>
          <a:xfrm>
            <a:off x="3047" y="231493"/>
            <a:ext cx="5703271" cy="775163"/>
          </a:xfrm>
          <a:prstGeom prst="rect">
            <a:avLst/>
          </a:prstGeom>
          <a:effectLst>
            <a:outerShdw blurRad="50800" dist="38100" dir="2700000" algn="tl" rotWithShape="0">
              <a:prstClr val="black">
                <a:alpha val="40000"/>
              </a:prstClr>
            </a:outerShdw>
          </a:effectLst>
        </p:spPr>
        <p:txBody>
          <a:bodyPr vert="horz" lIns="91440" tIns="45720" rIns="91440" bIns="45720" rtlCol="0" anchor="b">
            <a:noAutofit/>
          </a:bodyPr>
          <a:lstStyle/>
          <a:p>
            <a:pPr algn="ctr">
              <a:lnSpc>
                <a:spcPct val="90000"/>
              </a:lnSpc>
              <a:spcBef>
                <a:spcPct val="0"/>
              </a:spcBef>
              <a:spcAft>
                <a:spcPts val="600"/>
              </a:spcAft>
            </a:pPr>
            <a:r>
              <a:rPr lang="en-US" sz="6600" b="1" u="sng" dirty="0">
                <a:solidFill>
                  <a:srgbClr val="FFFFFF"/>
                </a:solidFill>
                <a:latin typeface="+mj-lt"/>
                <a:ea typeface="+mj-ea"/>
                <a:cs typeface="+mj-cs"/>
              </a:rPr>
              <a:t>Cinco de Mayo</a:t>
            </a:r>
          </a:p>
        </p:txBody>
      </p:sp>
      <p:sp>
        <p:nvSpPr>
          <p:cNvPr id="7" name="TextBox 6">
            <a:extLst>
              <a:ext uri="{FF2B5EF4-FFF2-40B4-BE49-F238E27FC236}">
                <a16:creationId xmlns:a16="http://schemas.microsoft.com/office/drawing/2014/main" id="{B8BF4435-D755-4F63-B086-789806C50436}"/>
              </a:ext>
            </a:extLst>
          </p:cNvPr>
          <p:cNvSpPr txBox="1"/>
          <p:nvPr/>
        </p:nvSpPr>
        <p:spPr>
          <a:xfrm>
            <a:off x="902970" y="1086529"/>
            <a:ext cx="10126979" cy="5355312"/>
          </a:xfrm>
          <a:prstGeom prst="rect">
            <a:avLst/>
          </a:prstGeom>
          <a:solidFill>
            <a:srgbClr val="0070C0"/>
          </a:solidFill>
          <a:ln w="38100">
            <a:solidFill>
              <a:schemeClr val="tx1"/>
            </a:solidFill>
          </a:ln>
        </p:spPr>
        <p:txBody>
          <a:bodyPr wrap="square" rtlCol="0">
            <a:spAutoFit/>
          </a:bodyPr>
          <a:lstStyle/>
          <a:p>
            <a:r>
              <a:rPr lang="en-US" sz="2400" b="1" dirty="0">
                <a:solidFill>
                  <a:schemeClr val="bg1"/>
                </a:solidFill>
              </a:rPr>
              <a:t>México tenía muchas deudas impagadas con Francia y otros países europeos.</a:t>
            </a:r>
          </a:p>
          <a:p>
            <a:endParaRPr lang="en-US" sz="1000" b="1" dirty="0">
              <a:solidFill>
                <a:schemeClr val="bg1"/>
              </a:solidFill>
            </a:endParaRPr>
          </a:p>
          <a:p>
            <a:r>
              <a:rPr lang="en-US" sz="2400" b="1" dirty="0">
                <a:solidFill>
                  <a:schemeClr val="bg1"/>
                </a:solidFill>
              </a:rPr>
              <a:t>México pudo llegar a un acuerdo con los demás países europeos per no con Francia. Las demandas francesas fueron deliberadamente injustas. Napoleón III no estaba realmente interesado en recuperar las deudas, quería construer un imperio en México.</a:t>
            </a:r>
          </a:p>
          <a:p>
            <a:endParaRPr lang="en-US" sz="1000" b="1" dirty="0">
              <a:solidFill>
                <a:schemeClr val="bg1"/>
              </a:solidFill>
            </a:endParaRPr>
          </a:p>
          <a:p>
            <a:r>
              <a:rPr lang="en-US" sz="2400" b="1" dirty="0">
                <a:solidFill>
                  <a:schemeClr val="bg1"/>
                </a:solidFill>
              </a:rPr>
              <a:t>En diciembre de 1861,Napoleón III envió tropas para invadir México y desembarcaron en Veracruz, este fue la invasion francesa.  El ejército francés era numeroso y estaba bien preparado.  En México, las tropas eran campesinos y no bien armadas.  Mientras se dirigía a la Ciudad de México, los franceses ganaron todas la batallas en el camino.  Las tropas méxicanas estaban cansadas y se sentían desanimadas.  Sin embargo, el 5 de mayo, las tropas méxicanas ganaron su primera y única batalla contra los franceses en la Batalla de Puebla. </a:t>
            </a:r>
          </a:p>
          <a:p>
            <a:endParaRPr lang="en-US" sz="1000" b="1" dirty="0">
              <a:solidFill>
                <a:schemeClr val="bg1"/>
              </a:solidFill>
            </a:endParaRPr>
          </a:p>
        </p:txBody>
      </p:sp>
    </p:spTree>
    <p:extLst>
      <p:ext uri="{BB962C8B-B14F-4D97-AF65-F5344CB8AC3E}">
        <p14:creationId xmlns:p14="http://schemas.microsoft.com/office/powerpoint/2010/main" val="3801576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7" descr="Patrón de paraguas de varios colores">
            <a:extLst>
              <a:ext uri="{FF2B5EF4-FFF2-40B4-BE49-F238E27FC236}">
                <a16:creationId xmlns:a16="http://schemas.microsoft.com/office/drawing/2014/main" id="{7619FE40-DF50-0E20-6753-147DD2816FE5}"/>
              </a:ext>
            </a:extLst>
          </p:cNvPr>
          <p:cNvPicPr>
            <a:picLocks noChangeAspect="1"/>
          </p:cNvPicPr>
          <p:nvPr/>
        </p:nvPicPr>
        <p:blipFill rotWithShape="1">
          <a:blip r:embed="rId2"/>
          <a:srcRect t="10090" b="5640"/>
          <a:stretch/>
        </p:blipFill>
        <p:spPr>
          <a:xfrm>
            <a:off x="-3047" y="10"/>
            <a:ext cx="12191999" cy="6857990"/>
          </a:xfrm>
          <a:prstGeom prst="rect">
            <a:avLst/>
          </a:prstGeom>
        </p:spPr>
      </p:pic>
      <p:sp>
        <p:nvSpPr>
          <p:cNvPr id="14" name="Rectangle 1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ED4EC48-0D42-4925-9B37-D31B0C75C34C}"/>
              </a:ext>
            </a:extLst>
          </p:cNvPr>
          <p:cNvSpPr txBox="1"/>
          <p:nvPr/>
        </p:nvSpPr>
        <p:spPr>
          <a:xfrm>
            <a:off x="3047" y="231493"/>
            <a:ext cx="5703271" cy="775163"/>
          </a:xfrm>
          <a:prstGeom prst="rect">
            <a:avLst/>
          </a:prstGeom>
          <a:effectLst>
            <a:outerShdw blurRad="50800" dist="38100" dir="2700000" algn="tl" rotWithShape="0">
              <a:prstClr val="black">
                <a:alpha val="40000"/>
              </a:prstClr>
            </a:outerShdw>
          </a:effectLst>
        </p:spPr>
        <p:txBody>
          <a:bodyPr vert="horz" lIns="91440" tIns="45720" rIns="91440" bIns="45720" rtlCol="0" anchor="b">
            <a:noAutofit/>
          </a:bodyPr>
          <a:lstStyle/>
          <a:p>
            <a:pPr algn="ctr">
              <a:lnSpc>
                <a:spcPct val="90000"/>
              </a:lnSpc>
              <a:spcBef>
                <a:spcPct val="0"/>
              </a:spcBef>
              <a:spcAft>
                <a:spcPts val="600"/>
              </a:spcAft>
            </a:pPr>
            <a:r>
              <a:rPr lang="en-US" sz="6600" b="1" u="sng" dirty="0">
                <a:solidFill>
                  <a:srgbClr val="FFFFFF"/>
                </a:solidFill>
                <a:latin typeface="+mj-lt"/>
                <a:ea typeface="+mj-ea"/>
                <a:cs typeface="+mj-cs"/>
              </a:rPr>
              <a:t>Cinco de Mayo</a:t>
            </a:r>
          </a:p>
        </p:txBody>
      </p:sp>
      <p:sp>
        <p:nvSpPr>
          <p:cNvPr id="7" name="TextBox 6">
            <a:extLst>
              <a:ext uri="{FF2B5EF4-FFF2-40B4-BE49-F238E27FC236}">
                <a16:creationId xmlns:a16="http://schemas.microsoft.com/office/drawing/2014/main" id="{B8BF4435-D755-4F63-B086-789806C50436}"/>
              </a:ext>
            </a:extLst>
          </p:cNvPr>
          <p:cNvSpPr txBox="1"/>
          <p:nvPr/>
        </p:nvSpPr>
        <p:spPr>
          <a:xfrm>
            <a:off x="881661" y="1238139"/>
            <a:ext cx="9649313" cy="4770537"/>
          </a:xfrm>
          <a:prstGeom prst="rect">
            <a:avLst/>
          </a:prstGeom>
          <a:solidFill>
            <a:srgbClr val="0070C0"/>
          </a:solidFill>
          <a:ln w="38100">
            <a:solidFill>
              <a:schemeClr val="tx1"/>
            </a:solidFill>
          </a:ln>
        </p:spPr>
        <p:txBody>
          <a:bodyPr wrap="square" rtlCol="0">
            <a:spAutoFit/>
          </a:bodyPr>
          <a:lstStyle/>
          <a:p>
            <a:endParaRPr lang="en-US" b="1" dirty="0">
              <a:solidFill>
                <a:schemeClr val="bg1"/>
              </a:solidFill>
            </a:endParaRPr>
          </a:p>
          <a:p>
            <a:r>
              <a:rPr lang="en-US" sz="2400" b="1" dirty="0">
                <a:solidFill>
                  <a:schemeClr val="bg1"/>
                </a:solidFill>
              </a:rPr>
              <a:t>Mientras tanto, el presidente de México, Benito Juárez decidió huir con todos los papeles importantes del gobierno.  El archiduque Maximilian de Austria fue elegido emperador de México por Napoleón III.</a:t>
            </a:r>
          </a:p>
          <a:p>
            <a:endParaRPr lang="en-US" sz="1100" b="1" dirty="0">
              <a:solidFill>
                <a:schemeClr val="bg1"/>
              </a:solidFill>
            </a:endParaRPr>
          </a:p>
          <a:p>
            <a:r>
              <a:rPr lang="en-US" sz="2400" b="1" dirty="0">
                <a:solidFill>
                  <a:schemeClr val="bg1"/>
                </a:solidFill>
              </a:rPr>
              <a:t>El archiduque y su esposa, Carlota llegaron en México en 1864.  Unos años más tarde, Napoleón III decidió retirarse de México. Archiduque Maximilian decidió quedarse. Poco después, fue ejecutado por el ejército y los partidarios de Benito Juárez.  Carlota volvió a Francia. La invasion francesa terminó en junio de 1867, duró casi seis años.</a:t>
            </a:r>
          </a:p>
          <a:p>
            <a:endParaRPr lang="en-US" sz="1100" b="1" dirty="0">
              <a:solidFill>
                <a:schemeClr val="bg1"/>
              </a:solidFill>
            </a:endParaRPr>
          </a:p>
          <a:p>
            <a:r>
              <a:rPr lang="en-US" sz="2400" b="1" dirty="0">
                <a:solidFill>
                  <a:schemeClr val="bg1"/>
                </a:solidFill>
              </a:rPr>
              <a:t>Muchos méxicanos y méxicoamericanos eligen celebrar la única vez que los méxicanos pudieron derrotar gloriosamente a los franceses durante ese período de la historia.</a:t>
            </a:r>
          </a:p>
        </p:txBody>
      </p:sp>
    </p:spTree>
    <p:extLst>
      <p:ext uri="{BB962C8B-B14F-4D97-AF65-F5344CB8AC3E}">
        <p14:creationId xmlns:p14="http://schemas.microsoft.com/office/powerpoint/2010/main" val="2758975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393B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Maps - The Maya Empire">
            <a:extLst>
              <a:ext uri="{FF2B5EF4-FFF2-40B4-BE49-F238E27FC236}">
                <a16:creationId xmlns:a16="http://schemas.microsoft.com/office/drawing/2014/main" id="{5DFF63F8-3B5F-44F7-AF24-A3EFF791BD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20" r="2" b="8203"/>
          <a:stretch/>
        </p:blipFill>
        <p:spPr bwMode="auto">
          <a:xfrm>
            <a:off x="327546" y="381408"/>
            <a:ext cx="6955755" cy="4047716"/>
          </a:xfrm>
          <a:prstGeom prst="rect">
            <a:avLst/>
          </a:prstGeom>
          <a:noFill/>
          <a:ln w="38100">
            <a:solidFill>
              <a:srgbClr val="DF6613"/>
            </a:solidFill>
          </a:ln>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3D4DCD8-A5BB-4928-A9E0-E597AAA6F864}"/>
              </a:ext>
            </a:extLst>
          </p:cNvPr>
          <p:cNvSpPr txBox="1"/>
          <p:nvPr/>
        </p:nvSpPr>
        <p:spPr>
          <a:xfrm>
            <a:off x="7990091" y="641683"/>
            <a:ext cx="3424739" cy="5574632"/>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2600" b="1" dirty="0">
                <a:solidFill>
                  <a:srgbClr val="FFFFFF"/>
                </a:solidFill>
                <a:latin typeface="Book Antiqua" panose="02040602050305030304" pitchFamily="18" charset="0"/>
              </a:rPr>
              <a:t>Los Mayas habitaban en el sur de México y en partes de Centro América (Guatemala, Honduras, El Salvador) . </a:t>
            </a:r>
          </a:p>
          <a:p>
            <a:pPr indent="-228600">
              <a:lnSpc>
                <a:spcPct val="90000"/>
              </a:lnSpc>
              <a:spcAft>
                <a:spcPts val="600"/>
              </a:spcAft>
              <a:buFont typeface="Arial" panose="020B0604020202020204" pitchFamily="34" charset="0"/>
              <a:buChar char="•"/>
            </a:pPr>
            <a:endParaRPr lang="en-US" sz="2600" b="1" dirty="0">
              <a:solidFill>
                <a:srgbClr val="FFFFFF"/>
              </a:solidFill>
              <a:latin typeface="Book Antiqua" panose="02040602050305030304" pitchFamily="18" charset="0"/>
            </a:endParaRPr>
          </a:p>
          <a:p>
            <a:pPr indent="-228600">
              <a:lnSpc>
                <a:spcPct val="90000"/>
              </a:lnSpc>
              <a:spcAft>
                <a:spcPts val="600"/>
              </a:spcAft>
              <a:buFont typeface="Arial" panose="020B0604020202020204" pitchFamily="34" charset="0"/>
              <a:buChar char="•"/>
            </a:pPr>
            <a:r>
              <a:rPr lang="en-US" sz="2600" b="1" dirty="0">
                <a:solidFill>
                  <a:srgbClr val="FFFFFF"/>
                </a:solidFill>
                <a:latin typeface="Book Antiqua" panose="02040602050305030304" pitchFamily="18" charset="0"/>
              </a:rPr>
              <a:t>Fundaron sus primeras ciudades 750 años Antes de Cristo, durante el mismo tiempo en que se fundó Roma.</a:t>
            </a:r>
          </a:p>
          <a:p>
            <a:pPr>
              <a:lnSpc>
                <a:spcPct val="90000"/>
              </a:lnSpc>
              <a:spcAft>
                <a:spcPts val="600"/>
              </a:spcAft>
            </a:pPr>
            <a:endParaRPr lang="en-US" sz="2600" b="1" dirty="0">
              <a:solidFill>
                <a:srgbClr val="FFFFFF"/>
              </a:solidFill>
              <a:latin typeface="Book Antiqua" panose="02040602050305030304" pitchFamily="18" charset="0"/>
            </a:endParaRPr>
          </a:p>
        </p:txBody>
      </p:sp>
      <p:sp>
        <p:nvSpPr>
          <p:cNvPr id="3" name="TextBox 2">
            <a:extLst>
              <a:ext uri="{FF2B5EF4-FFF2-40B4-BE49-F238E27FC236}">
                <a16:creationId xmlns:a16="http://schemas.microsoft.com/office/drawing/2014/main" id="{9E7053EC-1699-49F2-B4F5-E6D0B559EC9B}"/>
              </a:ext>
            </a:extLst>
          </p:cNvPr>
          <p:cNvSpPr txBox="1"/>
          <p:nvPr/>
        </p:nvSpPr>
        <p:spPr>
          <a:xfrm>
            <a:off x="535918" y="5030913"/>
            <a:ext cx="6641562" cy="523220"/>
          </a:xfrm>
          <a:prstGeom prst="rect">
            <a:avLst/>
          </a:prstGeom>
          <a:noFill/>
        </p:spPr>
        <p:txBody>
          <a:bodyPr wrap="none" rtlCol="0">
            <a:spAutoFit/>
          </a:bodyPr>
          <a:lstStyle/>
          <a:p>
            <a:r>
              <a:rPr lang="es-ES" sz="2800" b="1" dirty="0">
                <a:latin typeface="Book Antiqua" panose="02040602050305030304" pitchFamily="18" charset="0"/>
              </a:rPr>
              <a:t>¿Dónde y cuándo habitaban los mayas?</a:t>
            </a:r>
            <a:endParaRPr lang="en-US" sz="2800" b="1" dirty="0">
              <a:latin typeface="Book Antiqua" panose="02040602050305030304" pitchFamily="18" charset="0"/>
            </a:endParaRPr>
          </a:p>
        </p:txBody>
      </p:sp>
    </p:spTree>
    <p:extLst>
      <p:ext uri="{BB962C8B-B14F-4D97-AF65-F5344CB8AC3E}">
        <p14:creationId xmlns:p14="http://schemas.microsoft.com/office/powerpoint/2010/main" val="4291754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813AF6-DE2F-4AAD-920A-52585AAC0B4E}"/>
              </a:ext>
            </a:extLst>
          </p:cNvPr>
          <p:cNvSpPr txBox="1"/>
          <p:nvPr/>
        </p:nvSpPr>
        <p:spPr>
          <a:xfrm>
            <a:off x="648929" y="629266"/>
            <a:ext cx="3667039" cy="167660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u="sng" dirty="0">
                <a:latin typeface="+mj-lt"/>
                <a:ea typeface="+mj-ea"/>
                <a:cs typeface="+mj-cs"/>
              </a:rPr>
              <a:t>Partido Revolucionario Instituciónal</a:t>
            </a:r>
          </a:p>
        </p:txBody>
      </p:sp>
      <p:sp>
        <p:nvSpPr>
          <p:cNvPr id="3" name="TextBox 2">
            <a:extLst>
              <a:ext uri="{FF2B5EF4-FFF2-40B4-BE49-F238E27FC236}">
                <a16:creationId xmlns:a16="http://schemas.microsoft.com/office/drawing/2014/main" id="{5E2E4966-56DC-4F97-824E-4A7BACBDF335}"/>
              </a:ext>
            </a:extLst>
          </p:cNvPr>
          <p:cNvSpPr txBox="1"/>
          <p:nvPr/>
        </p:nvSpPr>
        <p:spPr>
          <a:xfrm>
            <a:off x="648931" y="2438401"/>
            <a:ext cx="3667036" cy="3779520"/>
          </a:xfrm>
          <a:prstGeom prst="rect">
            <a:avLst/>
          </a:prstGeom>
        </p:spPr>
        <p:txBody>
          <a:bodyPr vert="horz" lIns="91440" tIns="45720" rIns="91440" bIns="45720" rtlCol="0">
            <a:normAutofit fontScale="92500" lnSpcReduction="20000"/>
          </a:bodyPr>
          <a:lstStyle/>
          <a:p>
            <a:pPr marL="285750" indent="-228600">
              <a:lnSpc>
                <a:spcPct val="90000"/>
              </a:lnSpc>
              <a:spcAft>
                <a:spcPts val="600"/>
              </a:spcAft>
              <a:buFont typeface="Arial" panose="020B0604020202020204" pitchFamily="34" charset="0"/>
              <a:buChar char="•"/>
            </a:pPr>
            <a:r>
              <a:rPr lang="en-US" b="1" dirty="0"/>
              <a:t>El Partido se formó en 1929 y tuvo poder absolute hasta el año 2000.</a:t>
            </a:r>
          </a:p>
          <a:p>
            <a:pPr marL="57150">
              <a:lnSpc>
                <a:spcPct val="90000"/>
              </a:lnSpc>
              <a:spcAft>
                <a:spcPts val="600"/>
              </a:spcAft>
            </a:pPr>
            <a:endParaRPr lang="en-US" b="1" dirty="0"/>
          </a:p>
          <a:p>
            <a:pPr marL="285750" indent="-228600">
              <a:lnSpc>
                <a:spcPct val="90000"/>
              </a:lnSpc>
              <a:spcAft>
                <a:spcPts val="600"/>
              </a:spcAft>
              <a:buFont typeface="Arial" panose="020B0604020202020204" pitchFamily="34" charset="0"/>
              <a:buChar char="•"/>
            </a:pPr>
            <a:r>
              <a:rPr lang="en-US" b="1" dirty="0"/>
              <a:t>Aunque el Partido es de centro-derecha, está afiliado con Socialist International.</a:t>
            </a:r>
          </a:p>
          <a:p>
            <a:pPr marL="57150">
              <a:lnSpc>
                <a:spcPct val="90000"/>
              </a:lnSpc>
              <a:spcAft>
                <a:spcPts val="600"/>
              </a:spcAft>
            </a:pPr>
            <a:endParaRPr lang="en-US" b="1" dirty="0"/>
          </a:p>
          <a:p>
            <a:pPr marL="285750" indent="-228600">
              <a:lnSpc>
                <a:spcPct val="90000"/>
              </a:lnSpc>
              <a:spcAft>
                <a:spcPts val="600"/>
              </a:spcAft>
              <a:buFont typeface="Arial" panose="020B0604020202020204" pitchFamily="34" charset="0"/>
              <a:buChar char="•"/>
            </a:pPr>
            <a:r>
              <a:rPr lang="en-US" b="1" dirty="0"/>
              <a:t>El Partido empezó a debilitarse con escándalos de corrupción.</a:t>
            </a:r>
          </a:p>
          <a:p>
            <a:pPr marL="57150">
              <a:lnSpc>
                <a:spcPct val="90000"/>
              </a:lnSpc>
              <a:spcAft>
                <a:spcPts val="600"/>
              </a:spcAft>
            </a:pPr>
            <a:endParaRPr lang="en-US" b="1" dirty="0"/>
          </a:p>
          <a:p>
            <a:pPr marL="285750" indent="-228600">
              <a:lnSpc>
                <a:spcPct val="90000"/>
              </a:lnSpc>
              <a:spcAft>
                <a:spcPts val="600"/>
              </a:spcAft>
              <a:buFont typeface="Arial" panose="020B0604020202020204" pitchFamily="34" charset="0"/>
              <a:buChar char="•"/>
            </a:pPr>
            <a:r>
              <a:rPr lang="en-US" b="1" dirty="0"/>
              <a:t>Otros partidos populares son:</a:t>
            </a:r>
          </a:p>
          <a:p>
            <a:pPr marL="742950" lvl="1" indent="-228600">
              <a:lnSpc>
                <a:spcPct val="90000"/>
              </a:lnSpc>
              <a:spcAft>
                <a:spcPts val="600"/>
              </a:spcAft>
              <a:buFont typeface="Arial" panose="020B0604020202020204" pitchFamily="34" charset="0"/>
              <a:buChar char="•"/>
            </a:pPr>
            <a:r>
              <a:rPr lang="en-US" b="1" dirty="0"/>
              <a:t>Morena</a:t>
            </a:r>
          </a:p>
          <a:p>
            <a:pPr marL="742950" lvl="1" indent="-228600">
              <a:lnSpc>
                <a:spcPct val="90000"/>
              </a:lnSpc>
              <a:spcAft>
                <a:spcPts val="600"/>
              </a:spcAft>
              <a:buFont typeface="Arial" panose="020B0604020202020204" pitchFamily="34" charset="0"/>
              <a:buChar char="•"/>
            </a:pPr>
            <a:r>
              <a:rPr lang="en-US" b="1" dirty="0"/>
              <a:t>PRD (Partido de la Revolución Democrática)</a:t>
            </a:r>
          </a:p>
          <a:p>
            <a:pPr marL="742950" lvl="1" indent="-228600">
              <a:lnSpc>
                <a:spcPct val="90000"/>
              </a:lnSpc>
              <a:spcAft>
                <a:spcPts val="600"/>
              </a:spcAft>
              <a:buFont typeface="Arial" panose="020B0604020202020204" pitchFamily="34" charset="0"/>
              <a:buChar char="•"/>
            </a:pPr>
            <a:r>
              <a:rPr lang="en-US" b="1" dirty="0"/>
              <a:t>PNA (Partido Nueva Alianza)</a:t>
            </a:r>
          </a:p>
        </p:txBody>
      </p:sp>
      <p:sp>
        <p:nvSpPr>
          <p:cNvPr id="135" name="Rectangle 134">
            <a:extLst>
              <a:ext uri="{FF2B5EF4-FFF2-40B4-BE49-F238E27FC236}">
                <a16:creationId xmlns:a16="http://schemas.microsoft.com/office/drawing/2014/main" id="{F2B38F72-8FC4-4001-8C67-FA6B86DE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
            <a:ext cx="7555992"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18" name="Picture 2">
            <a:extLst>
              <a:ext uri="{FF2B5EF4-FFF2-40B4-BE49-F238E27FC236}">
                <a16:creationId xmlns:a16="http://schemas.microsoft.com/office/drawing/2014/main" id="{68CE379A-5A34-4FD8-81D2-A7DF5A5A0C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9" b="11073"/>
          <a:stretch/>
        </p:blipFill>
        <p:spPr bwMode="auto">
          <a:xfrm>
            <a:off x="5276088" y="640082"/>
            <a:ext cx="6276250" cy="557783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451130"/>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0242" name="Picture 2" descr="100 personas van por la dirigencia de Morena">
            <a:extLst>
              <a:ext uri="{FF2B5EF4-FFF2-40B4-BE49-F238E27FC236}">
                <a16:creationId xmlns:a16="http://schemas.microsoft.com/office/drawing/2014/main" id="{9BE74658-2FB9-4DDA-A6D3-AF5C511163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5684" y="252775"/>
            <a:ext cx="2857500" cy="16002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4788F573-1F78-4FC3-8837-76146EA25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288" y="1052875"/>
            <a:ext cx="2143125" cy="214312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46" name="Picture 6" descr="AMLO, Mexico's president-elect, is sending worrying signals | The Economist">
            <a:extLst>
              <a:ext uri="{FF2B5EF4-FFF2-40B4-BE49-F238E27FC236}">
                <a16:creationId xmlns:a16="http://schemas.microsoft.com/office/drawing/2014/main" id="{D73741D0-0E84-432F-AEAC-45F7D101EC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396" y="381091"/>
            <a:ext cx="5256728" cy="29437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48" name="Picture 8" descr="Andres Manuel Lopez Obrador | Age, Political Party, &amp; Facts | Britannica">
            <a:extLst>
              <a:ext uri="{FF2B5EF4-FFF2-40B4-BE49-F238E27FC236}">
                <a16:creationId xmlns:a16="http://schemas.microsoft.com/office/drawing/2014/main" id="{D86AE986-850E-4FD8-BBF7-D09ACA25FE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6591" y="2215619"/>
            <a:ext cx="3475686" cy="424615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50" name="Picture 10" descr="Andrés Manuel López Obrador... - Andrés Manuel López Obrador">
            <a:extLst>
              <a:ext uri="{FF2B5EF4-FFF2-40B4-BE49-F238E27FC236}">
                <a16:creationId xmlns:a16="http://schemas.microsoft.com/office/drawing/2014/main" id="{09A54983-76B1-4845-A26B-9ABEC76CF5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2248" y="3799992"/>
            <a:ext cx="2466975" cy="184785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7386C6-22CF-4A4F-AAC8-868C379DCF3B}"/>
              </a:ext>
            </a:extLst>
          </p:cNvPr>
          <p:cNvSpPr txBox="1"/>
          <p:nvPr/>
        </p:nvSpPr>
        <p:spPr>
          <a:xfrm>
            <a:off x="299722" y="3585143"/>
            <a:ext cx="5120417" cy="3154710"/>
          </a:xfrm>
          <a:prstGeom prst="rect">
            <a:avLst/>
          </a:prstGeom>
          <a:noFill/>
        </p:spPr>
        <p:txBody>
          <a:bodyPr wrap="square" rtlCol="0">
            <a:spAutoFit/>
          </a:bodyPr>
          <a:lstStyle/>
          <a:p>
            <a:r>
              <a:rPr lang="en-US" sz="2200" b="1" dirty="0">
                <a:solidFill>
                  <a:srgbClr val="200CB4"/>
                </a:solidFill>
              </a:rPr>
              <a:t>Presidente Andrés Manuel López Obrador</a:t>
            </a:r>
          </a:p>
          <a:p>
            <a:endParaRPr lang="en-US" sz="1000" b="1" dirty="0"/>
          </a:p>
          <a:p>
            <a:pPr marL="285750" indent="-285750">
              <a:buFont typeface="Arial" panose="020B0604020202020204" pitchFamily="34" charset="0"/>
              <a:buChar char="•"/>
            </a:pPr>
            <a:r>
              <a:rPr lang="en-US" sz="2100" b="1" dirty="0"/>
              <a:t>Su mandato presidencial es de 2018 hasta 2024</a:t>
            </a:r>
          </a:p>
          <a:p>
            <a:endParaRPr lang="en-US" sz="1000" b="1" dirty="0"/>
          </a:p>
          <a:p>
            <a:pPr marL="285750" indent="-285750">
              <a:buFont typeface="Arial" panose="020B0604020202020204" pitchFamily="34" charset="0"/>
              <a:buChar char="•"/>
            </a:pPr>
            <a:r>
              <a:rPr lang="en-US" sz="2100" b="1" dirty="0"/>
              <a:t>En México, el mandato presidencial es por 6 años.</a:t>
            </a:r>
          </a:p>
          <a:p>
            <a:endParaRPr lang="en-US" sz="1000" b="1" dirty="0"/>
          </a:p>
          <a:p>
            <a:pPr marL="285750" indent="-285750">
              <a:buFont typeface="Arial" panose="020B0604020202020204" pitchFamily="34" charset="0"/>
              <a:buChar char="•"/>
            </a:pPr>
            <a:r>
              <a:rPr lang="en-US" sz="2100" b="1" dirty="0"/>
              <a:t>Tenía 65 años en su toma de posesión. Él es el presidente en funciones de mayor edad.</a:t>
            </a:r>
          </a:p>
        </p:txBody>
      </p:sp>
    </p:spTree>
    <p:extLst>
      <p:ext uri="{BB962C8B-B14F-4D97-AF65-F5344CB8AC3E}">
        <p14:creationId xmlns:p14="http://schemas.microsoft.com/office/powerpoint/2010/main" val="470393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B11EF"/>
        </a:solidFill>
        <a:effectLst/>
      </p:bgPr>
    </p:bg>
    <p:spTree>
      <p:nvGrpSpPr>
        <p:cNvPr id="1" name=""/>
        <p:cNvGrpSpPr/>
        <p:nvPr/>
      </p:nvGrpSpPr>
      <p:grpSpPr>
        <a:xfrm>
          <a:off x="0" y="0"/>
          <a:ext cx="0" cy="0"/>
          <a:chOff x="0" y="0"/>
          <a:chExt cx="0" cy="0"/>
        </a:xfrm>
      </p:grpSpPr>
      <p:pic>
        <p:nvPicPr>
          <p:cNvPr id="1026" name="Picture 2" descr="Enrique Peña Nieto - Wikipedia">
            <a:extLst>
              <a:ext uri="{FF2B5EF4-FFF2-40B4-BE49-F238E27FC236}">
                <a16:creationId xmlns:a16="http://schemas.microsoft.com/office/drawing/2014/main" id="{121E29D0-C205-43F7-8F35-E9AD94752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238" y="380958"/>
            <a:ext cx="2816942" cy="374147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A0B8D23-1058-44CF-8F2C-0AEA59D21F97}"/>
              </a:ext>
            </a:extLst>
          </p:cNvPr>
          <p:cNvSpPr txBox="1"/>
          <p:nvPr/>
        </p:nvSpPr>
        <p:spPr>
          <a:xfrm>
            <a:off x="362431" y="4403187"/>
            <a:ext cx="3451202" cy="1200329"/>
          </a:xfrm>
          <a:prstGeom prst="rect">
            <a:avLst/>
          </a:prstGeom>
          <a:noFill/>
        </p:spPr>
        <p:txBody>
          <a:bodyPr wrap="none" rtlCol="0">
            <a:spAutoFit/>
          </a:bodyPr>
          <a:lstStyle/>
          <a:p>
            <a:pPr algn="ctr"/>
            <a:r>
              <a:rPr lang="es-ES" sz="2400" b="1" dirty="0">
                <a:solidFill>
                  <a:schemeClr val="bg1"/>
                </a:solidFill>
              </a:rPr>
              <a:t>Enrique Peña Nieto</a:t>
            </a:r>
          </a:p>
          <a:p>
            <a:pPr algn="ctr"/>
            <a:r>
              <a:rPr lang="es-ES" sz="2400" b="1" dirty="0">
                <a:solidFill>
                  <a:schemeClr val="bg1"/>
                </a:solidFill>
              </a:rPr>
              <a:t>64º Presidente de México</a:t>
            </a:r>
          </a:p>
          <a:p>
            <a:pPr algn="ctr"/>
            <a:r>
              <a:rPr lang="es-ES" sz="2400" b="1" dirty="0">
                <a:solidFill>
                  <a:schemeClr val="bg1"/>
                </a:solidFill>
              </a:rPr>
              <a:t>Edad: 55 años</a:t>
            </a:r>
            <a:endParaRPr lang="en-US" sz="2400" b="1" dirty="0">
              <a:solidFill>
                <a:schemeClr val="bg1"/>
              </a:solidFill>
            </a:endParaRPr>
          </a:p>
        </p:txBody>
      </p:sp>
      <p:sp>
        <p:nvSpPr>
          <p:cNvPr id="3" name="TextBox 2">
            <a:extLst>
              <a:ext uri="{FF2B5EF4-FFF2-40B4-BE49-F238E27FC236}">
                <a16:creationId xmlns:a16="http://schemas.microsoft.com/office/drawing/2014/main" id="{E8786148-FE6A-4ABF-A2C2-4209DC8B8847}"/>
              </a:ext>
            </a:extLst>
          </p:cNvPr>
          <p:cNvSpPr txBox="1"/>
          <p:nvPr/>
        </p:nvSpPr>
        <p:spPr>
          <a:xfrm>
            <a:off x="4403188" y="375414"/>
            <a:ext cx="7596555" cy="3785652"/>
          </a:xfrm>
          <a:prstGeom prst="rect">
            <a:avLst/>
          </a:prstGeom>
          <a:noFill/>
        </p:spPr>
        <p:txBody>
          <a:bodyPr wrap="square" rtlCol="0">
            <a:spAutoFit/>
          </a:bodyPr>
          <a:lstStyle/>
          <a:p>
            <a:r>
              <a:rPr lang="es-ES" sz="2400" b="1" dirty="0">
                <a:solidFill>
                  <a:schemeClr val="bg1"/>
                </a:solidFill>
              </a:rPr>
              <a:t>En 1917, el gobierno abolió el puesto del Vis-Presidente.</a:t>
            </a:r>
          </a:p>
          <a:p>
            <a:endParaRPr lang="es-ES" sz="2400" b="1" dirty="0">
              <a:solidFill>
                <a:schemeClr val="bg1"/>
              </a:solidFill>
            </a:endParaRPr>
          </a:p>
          <a:p>
            <a:r>
              <a:rPr lang="es-ES" sz="2400" b="1" dirty="0">
                <a:solidFill>
                  <a:schemeClr val="bg1"/>
                </a:solidFill>
              </a:rPr>
              <a:t>Si hay caso en los primeros dos años que el presidente no puede cumplir su servicio, el congreso tiene que elegir un ´Presidente Interino´.  El Presidente Interino terminará el tiempo original del presidente.</a:t>
            </a:r>
          </a:p>
          <a:p>
            <a:endParaRPr lang="es-ES" sz="2400" b="1" dirty="0">
              <a:solidFill>
                <a:schemeClr val="bg1"/>
              </a:solidFill>
            </a:endParaRPr>
          </a:p>
          <a:p>
            <a:r>
              <a:rPr lang="es-ES" sz="2400" b="1" dirty="0">
                <a:solidFill>
                  <a:schemeClr val="bg1"/>
                </a:solidFill>
              </a:rPr>
              <a:t>Si hay caso en los últimos cuatro años que el presidente no puede cumplir su servicio, el congreso tiene que elegir un ´Presidente Substituto´ para cumplir los años que falta.</a:t>
            </a:r>
            <a:endParaRPr lang="en-US" sz="2400" b="1" dirty="0">
              <a:solidFill>
                <a:schemeClr val="bg1"/>
              </a:solidFill>
            </a:endParaRPr>
          </a:p>
        </p:txBody>
      </p:sp>
      <p:pic>
        <p:nvPicPr>
          <p:cNvPr id="1028" name="Picture 4" descr="WikiMexico - Adolfo de la Huerta, un tenor en la presidencia">
            <a:extLst>
              <a:ext uri="{FF2B5EF4-FFF2-40B4-BE49-F238E27FC236}">
                <a16:creationId xmlns:a16="http://schemas.microsoft.com/office/drawing/2014/main" id="{598893CC-DA95-49BA-A71C-182B4CCC66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798" y="4403187"/>
            <a:ext cx="2925057" cy="219096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41D2ABB-B7DB-4AB4-86E9-20C8147FCFF8}"/>
              </a:ext>
            </a:extLst>
          </p:cNvPr>
          <p:cNvSpPr txBox="1"/>
          <p:nvPr/>
        </p:nvSpPr>
        <p:spPr>
          <a:xfrm>
            <a:off x="7765365" y="4990839"/>
            <a:ext cx="3278013" cy="1015663"/>
          </a:xfrm>
          <a:prstGeom prst="rect">
            <a:avLst/>
          </a:prstGeom>
          <a:noFill/>
        </p:spPr>
        <p:txBody>
          <a:bodyPr wrap="none" rtlCol="0">
            <a:spAutoFit/>
          </a:bodyPr>
          <a:lstStyle/>
          <a:p>
            <a:r>
              <a:rPr lang="es-ES" sz="2000" b="1" dirty="0">
                <a:solidFill>
                  <a:schemeClr val="bg1"/>
                </a:solidFill>
              </a:rPr>
              <a:t>Adolfo de la Huerta</a:t>
            </a:r>
          </a:p>
          <a:p>
            <a:r>
              <a:rPr lang="es-ES" sz="2000" b="1" dirty="0">
                <a:solidFill>
                  <a:schemeClr val="bg1"/>
                </a:solidFill>
              </a:rPr>
              <a:t>Presidente Interino</a:t>
            </a:r>
          </a:p>
          <a:p>
            <a:r>
              <a:rPr lang="es-ES" sz="2000" b="1" dirty="0">
                <a:solidFill>
                  <a:schemeClr val="bg1"/>
                </a:solidFill>
              </a:rPr>
              <a:t>junio 1920 – noviembre 1920</a:t>
            </a:r>
            <a:endParaRPr lang="en-US" sz="2000" b="1" dirty="0">
              <a:solidFill>
                <a:schemeClr val="bg1"/>
              </a:solidFill>
            </a:endParaRPr>
          </a:p>
        </p:txBody>
      </p:sp>
    </p:spTree>
    <p:extLst>
      <p:ext uri="{BB962C8B-B14F-4D97-AF65-F5344CB8AC3E}">
        <p14:creationId xmlns:p14="http://schemas.microsoft.com/office/powerpoint/2010/main" val="3305375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393B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Maps - The Maya Empire">
            <a:extLst>
              <a:ext uri="{FF2B5EF4-FFF2-40B4-BE49-F238E27FC236}">
                <a16:creationId xmlns:a16="http://schemas.microsoft.com/office/drawing/2014/main" id="{5DFF63F8-3B5F-44F7-AF24-A3EFF791BD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20" r="2" b="8203"/>
          <a:stretch/>
        </p:blipFill>
        <p:spPr bwMode="auto">
          <a:xfrm>
            <a:off x="327547" y="321732"/>
            <a:ext cx="7058306" cy="4107392"/>
          </a:xfrm>
          <a:prstGeom prst="rect">
            <a:avLst/>
          </a:prstGeom>
          <a:noFill/>
          <a:ln w="38100">
            <a:solidFill>
              <a:srgbClr val="DF6613"/>
            </a:solidFill>
          </a:ln>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3D4DCD8-A5BB-4928-A9E0-E597AAA6F864}"/>
              </a:ext>
            </a:extLst>
          </p:cNvPr>
          <p:cNvSpPr txBox="1"/>
          <p:nvPr/>
        </p:nvSpPr>
        <p:spPr>
          <a:xfrm>
            <a:off x="7990091" y="850232"/>
            <a:ext cx="3424739" cy="4924926"/>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2000" b="1" dirty="0">
                <a:solidFill>
                  <a:srgbClr val="FFFFFF"/>
                </a:solidFill>
                <a:latin typeface="Book Antiqua" panose="02040602050305030304" pitchFamily="18" charset="0"/>
              </a:rPr>
              <a:t>Nunca tuvieron un imperio consolidado, sino que eran una serie de ciudades-estados gobernadas por sacerdotes.</a:t>
            </a:r>
          </a:p>
          <a:p>
            <a:pPr>
              <a:lnSpc>
                <a:spcPct val="90000"/>
              </a:lnSpc>
              <a:spcAft>
                <a:spcPts val="600"/>
              </a:spcAft>
            </a:pPr>
            <a:endParaRPr lang="en-US" sz="2000" b="1" dirty="0">
              <a:solidFill>
                <a:srgbClr val="FFFFFF"/>
              </a:solidFill>
              <a:latin typeface="Book Antiqua" panose="02040602050305030304" pitchFamily="18" charset="0"/>
            </a:endParaRPr>
          </a:p>
          <a:p>
            <a:pPr indent="-228600">
              <a:lnSpc>
                <a:spcPct val="90000"/>
              </a:lnSpc>
              <a:spcAft>
                <a:spcPts val="600"/>
              </a:spcAft>
              <a:buFont typeface="Arial" panose="020B0604020202020204" pitchFamily="34" charset="0"/>
              <a:buChar char="•"/>
            </a:pPr>
            <a:r>
              <a:rPr lang="en-US" sz="2000" b="1" dirty="0">
                <a:solidFill>
                  <a:srgbClr val="FFFFFF"/>
                </a:solidFill>
                <a:latin typeface="Book Antiqua" panose="02040602050305030304" pitchFamily="18" charset="0"/>
              </a:rPr>
              <a:t>Entre las ciudades-estado, había comercio y constantes guerras.</a:t>
            </a:r>
          </a:p>
          <a:p>
            <a:pPr>
              <a:lnSpc>
                <a:spcPct val="90000"/>
              </a:lnSpc>
              <a:spcAft>
                <a:spcPts val="600"/>
              </a:spcAft>
            </a:pPr>
            <a:endParaRPr lang="en-US" sz="2000" b="1" dirty="0">
              <a:solidFill>
                <a:srgbClr val="FFFFFF"/>
              </a:solidFill>
              <a:latin typeface="Book Antiqua" panose="02040602050305030304" pitchFamily="18" charset="0"/>
            </a:endParaRPr>
          </a:p>
          <a:p>
            <a:pPr marL="342900" indent="-342900">
              <a:lnSpc>
                <a:spcPct val="90000"/>
              </a:lnSpc>
              <a:spcAft>
                <a:spcPts val="600"/>
              </a:spcAft>
              <a:buFont typeface="Arial" panose="020B0604020202020204" pitchFamily="34" charset="0"/>
              <a:buChar char="•"/>
            </a:pPr>
            <a:r>
              <a:rPr lang="en-US" sz="2000" b="1" dirty="0">
                <a:solidFill>
                  <a:srgbClr val="FFFFFF"/>
                </a:solidFill>
                <a:latin typeface="Book Antiqua" panose="02040602050305030304" pitchFamily="18" charset="0"/>
              </a:rPr>
              <a:t>La cultura maya llegó a ser muy avanzada.</a:t>
            </a:r>
          </a:p>
          <a:p>
            <a:pPr>
              <a:lnSpc>
                <a:spcPct val="90000"/>
              </a:lnSpc>
              <a:spcAft>
                <a:spcPts val="600"/>
              </a:spcAft>
            </a:pPr>
            <a:endParaRPr lang="en-US" sz="2000" b="1" dirty="0">
              <a:solidFill>
                <a:srgbClr val="FFFFFF"/>
              </a:solidFill>
              <a:latin typeface="Book Antiqua" panose="02040602050305030304" pitchFamily="18" charset="0"/>
            </a:endParaRPr>
          </a:p>
          <a:p>
            <a:pPr indent="-228600">
              <a:lnSpc>
                <a:spcPct val="90000"/>
              </a:lnSpc>
              <a:spcAft>
                <a:spcPts val="600"/>
              </a:spcAft>
              <a:buFont typeface="Arial" panose="020B0604020202020204" pitchFamily="34" charset="0"/>
              <a:buChar char="•"/>
            </a:pPr>
            <a:r>
              <a:rPr lang="en-US" sz="2000" b="1" dirty="0">
                <a:solidFill>
                  <a:srgbClr val="FFFFFF"/>
                </a:solidFill>
                <a:latin typeface="Book Antiqua" panose="02040602050305030304" pitchFamily="18" charset="0"/>
              </a:rPr>
              <a:t>Tenía su lenguaje distinto, hablaban maya.</a:t>
            </a:r>
          </a:p>
          <a:p>
            <a:pPr indent="-228600">
              <a:lnSpc>
                <a:spcPct val="90000"/>
              </a:lnSpc>
              <a:spcAft>
                <a:spcPts val="600"/>
              </a:spcAft>
              <a:buFont typeface="Arial" panose="020B0604020202020204" pitchFamily="34" charset="0"/>
              <a:buChar char="•"/>
            </a:pPr>
            <a:endParaRPr lang="en-US" sz="2000" b="1" dirty="0">
              <a:solidFill>
                <a:srgbClr val="FFFFFF"/>
              </a:solidFill>
              <a:latin typeface="Book Antiqua" panose="02040602050305030304" pitchFamily="18" charset="0"/>
            </a:endParaRPr>
          </a:p>
        </p:txBody>
      </p:sp>
      <p:sp>
        <p:nvSpPr>
          <p:cNvPr id="3" name="TextBox 2">
            <a:extLst>
              <a:ext uri="{FF2B5EF4-FFF2-40B4-BE49-F238E27FC236}">
                <a16:creationId xmlns:a16="http://schemas.microsoft.com/office/drawing/2014/main" id="{EF266F41-00D3-4E23-9868-1CC6BC21BA26}"/>
              </a:ext>
            </a:extLst>
          </p:cNvPr>
          <p:cNvSpPr txBox="1"/>
          <p:nvPr/>
        </p:nvSpPr>
        <p:spPr>
          <a:xfrm>
            <a:off x="772361" y="5030913"/>
            <a:ext cx="6168676" cy="523220"/>
          </a:xfrm>
          <a:prstGeom prst="rect">
            <a:avLst/>
          </a:prstGeom>
          <a:noFill/>
        </p:spPr>
        <p:txBody>
          <a:bodyPr wrap="none" rtlCol="0">
            <a:spAutoFit/>
          </a:bodyPr>
          <a:lstStyle/>
          <a:p>
            <a:r>
              <a:rPr lang="es-ES" sz="2800" b="1" dirty="0">
                <a:latin typeface="Book Antiqua" panose="02040602050305030304" pitchFamily="18" charset="0"/>
              </a:rPr>
              <a:t>¿Cómo era el carácter de los mayas?  </a:t>
            </a:r>
            <a:endParaRPr lang="en-US" sz="2800" b="1" dirty="0">
              <a:latin typeface="Book Antiqua" panose="02040602050305030304" pitchFamily="18" charset="0"/>
            </a:endParaRPr>
          </a:p>
        </p:txBody>
      </p:sp>
    </p:spTree>
    <p:extLst>
      <p:ext uri="{BB962C8B-B14F-4D97-AF65-F5344CB8AC3E}">
        <p14:creationId xmlns:p14="http://schemas.microsoft.com/office/powerpoint/2010/main" val="32369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6783A"/>
        </a:solidFill>
        <a:effectLst/>
      </p:bgPr>
    </p:bg>
    <p:spTree>
      <p:nvGrpSpPr>
        <p:cNvPr id="1" name=""/>
        <p:cNvGrpSpPr/>
        <p:nvPr/>
      </p:nvGrpSpPr>
      <p:grpSpPr>
        <a:xfrm>
          <a:off x="0" y="0"/>
          <a:ext cx="0" cy="0"/>
          <a:chOff x="0" y="0"/>
          <a:chExt cx="0" cy="0"/>
        </a:xfrm>
      </p:grpSpPr>
      <p:pic>
        <p:nvPicPr>
          <p:cNvPr id="1026" name="Picture 2" descr="Mayan pyramid hides two more in Chichen Itza | News | DW | 17.11.2016">
            <a:extLst>
              <a:ext uri="{FF2B5EF4-FFF2-40B4-BE49-F238E27FC236}">
                <a16:creationId xmlns:a16="http://schemas.microsoft.com/office/drawing/2014/main" id="{F00C8702-12C2-4410-989A-B891240FE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1780" y="1060675"/>
            <a:ext cx="7608323" cy="5038725"/>
          </a:xfrm>
          <a:prstGeom prst="rect">
            <a:avLst/>
          </a:prstGeom>
          <a:noFill/>
          <a:ln w="38100">
            <a:solidFill>
              <a:schemeClr val="accent2">
                <a:lumMod val="50000"/>
              </a:schemeClr>
            </a:solidFill>
          </a:ln>
        </p:spPr>
      </p:pic>
      <p:sp>
        <p:nvSpPr>
          <p:cNvPr id="3" name="TextBox 2">
            <a:extLst>
              <a:ext uri="{FF2B5EF4-FFF2-40B4-BE49-F238E27FC236}">
                <a16:creationId xmlns:a16="http://schemas.microsoft.com/office/drawing/2014/main" id="{C1C337FB-DAB6-49E7-AA15-4ADD32F0FBFA}"/>
              </a:ext>
            </a:extLst>
          </p:cNvPr>
          <p:cNvSpPr txBox="1"/>
          <p:nvPr/>
        </p:nvSpPr>
        <p:spPr>
          <a:xfrm>
            <a:off x="352826" y="1060675"/>
            <a:ext cx="3938954" cy="5509200"/>
          </a:xfrm>
          <a:prstGeom prst="rect">
            <a:avLst/>
          </a:prstGeom>
          <a:noFill/>
        </p:spPr>
        <p:txBody>
          <a:bodyPr wrap="square" rtlCol="0">
            <a:spAutoFit/>
          </a:bodyPr>
          <a:lstStyle/>
          <a:p>
            <a:r>
              <a:rPr lang="es-ES" sz="2200" b="1" dirty="0">
                <a:latin typeface="Book Antiqua" panose="02040602050305030304" pitchFamily="18" charset="0"/>
              </a:rPr>
              <a:t>Eran gente pacífica y religiosa. Adoraban a muchos dioses que representaban a diferentes elementos de la naturaleza. </a:t>
            </a:r>
          </a:p>
          <a:p>
            <a:endParaRPr lang="es-ES" sz="2200" b="1" dirty="0">
              <a:latin typeface="Book Antiqua" panose="02040602050305030304" pitchFamily="18" charset="0"/>
            </a:endParaRPr>
          </a:p>
          <a:p>
            <a:r>
              <a:rPr lang="es-ES" sz="2200" b="1" dirty="0">
                <a:latin typeface="Book Antiqua" panose="02040602050305030304" pitchFamily="18" charset="0"/>
              </a:rPr>
              <a:t>Entre los dioses más importantes para los mayas estaban los del sol, de la luna, la lluvia y del maíz.</a:t>
            </a:r>
          </a:p>
          <a:p>
            <a:endParaRPr lang="es-ES" sz="2200" b="1" dirty="0">
              <a:latin typeface="Book Antiqua" panose="02040602050305030304" pitchFamily="18" charset="0"/>
            </a:endParaRPr>
          </a:p>
          <a:p>
            <a:r>
              <a:rPr lang="es-ES" sz="2200" b="1" dirty="0">
                <a:latin typeface="Book Antiqua" panose="02040602050305030304" pitchFamily="18" charset="0"/>
              </a:rPr>
              <a:t>Construían templos dedicados a estos dioses en forma de enormes pirámides, unas de las más famosas es Chichén Itzá.</a:t>
            </a:r>
            <a:endParaRPr lang="en-US" sz="2200" b="1" dirty="0">
              <a:latin typeface="Book Antiqua" panose="02040602050305030304" pitchFamily="18" charset="0"/>
            </a:endParaRPr>
          </a:p>
        </p:txBody>
      </p:sp>
      <p:sp>
        <p:nvSpPr>
          <p:cNvPr id="4" name="TextBox 3">
            <a:extLst>
              <a:ext uri="{FF2B5EF4-FFF2-40B4-BE49-F238E27FC236}">
                <a16:creationId xmlns:a16="http://schemas.microsoft.com/office/drawing/2014/main" id="{C6459A1E-DABD-4A0C-8467-4A986F3AFABC}"/>
              </a:ext>
            </a:extLst>
          </p:cNvPr>
          <p:cNvSpPr txBox="1"/>
          <p:nvPr/>
        </p:nvSpPr>
        <p:spPr>
          <a:xfrm>
            <a:off x="625642" y="320842"/>
            <a:ext cx="2358338" cy="584775"/>
          </a:xfrm>
          <a:prstGeom prst="rect">
            <a:avLst/>
          </a:prstGeom>
          <a:noFill/>
        </p:spPr>
        <p:txBody>
          <a:bodyPr wrap="none" rtlCol="0">
            <a:spAutoFit/>
          </a:bodyPr>
          <a:lstStyle/>
          <a:p>
            <a:r>
              <a:rPr lang="es-ES" sz="3200" b="1" u="sng" dirty="0">
                <a:latin typeface="Book Antiqua" panose="02040602050305030304" pitchFamily="18" charset="0"/>
              </a:rPr>
              <a:t>La Religión</a:t>
            </a:r>
            <a:endParaRPr lang="en-US" sz="3200" b="1" u="sng" dirty="0">
              <a:latin typeface="Book Antiqua" panose="02040602050305030304" pitchFamily="18" charset="0"/>
            </a:endParaRPr>
          </a:p>
        </p:txBody>
      </p:sp>
    </p:spTree>
    <p:extLst>
      <p:ext uri="{BB962C8B-B14F-4D97-AF65-F5344CB8AC3E}">
        <p14:creationId xmlns:p14="http://schemas.microsoft.com/office/powerpoint/2010/main" val="4227742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2050" name="Picture 2" descr="Social Classes of Mayan | Sutori">
            <a:extLst>
              <a:ext uri="{FF2B5EF4-FFF2-40B4-BE49-F238E27FC236}">
                <a16:creationId xmlns:a16="http://schemas.microsoft.com/office/drawing/2014/main" id="{0F96A1C1-621B-4089-91A4-673A930F3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8" y="1008760"/>
            <a:ext cx="4337199" cy="174926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Human Sacrifice in Maya Culture | Anthropological Perspectives on Death">
            <a:extLst>
              <a:ext uri="{FF2B5EF4-FFF2-40B4-BE49-F238E27FC236}">
                <a16:creationId xmlns:a16="http://schemas.microsoft.com/office/drawing/2014/main" id="{608A0D52-FE79-4141-B75E-B050BC557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5055" y="1431841"/>
            <a:ext cx="2996198" cy="431003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1A6D57C-D238-4D97-ACEE-6B0527215F93}"/>
              </a:ext>
            </a:extLst>
          </p:cNvPr>
          <p:cNvSpPr txBox="1"/>
          <p:nvPr/>
        </p:nvSpPr>
        <p:spPr>
          <a:xfrm>
            <a:off x="496376" y="2932868"/>
            <a:ext cx="4337199" cy="3539430"/>
          </a:xfrm>
          <a:prstGeom prst="rect">
            <a:avLst/>
          </a:prstGeom>
          <a:noFill/>
        </p:spPr>
        <p:txBody>
          <a:bodyPr wrap="square" rtlCol="0">
            <a:spAutoFit/>
          </a:bodyPr>
          <a:lstStyle/>
          <a:p>
            <a:r>
              <a:rPr lang="es-ES" sz="2800" b="1" dirty="0">
                <a:latin typeface="Book Antiqua" panose="02040602050305030304" pitchFamily="18" charset="0"/>
              </a:rPr>
              <a:t>Los sacerdotes se vestían con plumas y nunca se cortaban el pelo.</a:t>
            </a:r>
          </a:p>
          <a:p>
            <a:endParaRPr lang="es-ES" sz="2800" b="1" dirty="0">
              <a:latin typeface="Book Antiqua" panose="02040602050305030304" pitchFamily="18" charset="0"/>
            </a:endParaRPr>
          </a:p>
          <a:p>
            <a:r>
              <a:rPr lang="es-ES" sz="2800" b="1" dirty="0">
                <a:latin typeface="Book Antiqua" panose="02040602050305030304" pitchFamily="18" charset="0"/>
              </a:rPr>
              <a:t>En las escuelas se les enseñaba a los niños a cantar y bailar en las ceremonias religiosas.</a:t>
            </a:r>
            <a:endParaRPr lang="en-US" sz="2800" b="1" dirty="0">
              <a:latin typeface="Book Antiqua" panose="02040602050305030304" pitchFamily="18" charset="0"/>
            </a:endParaRPr>
          </a:p>
        </p:txBody>
      </p:sp>
      <p:sp>
        <p:nvSpPr>
          <p:cNvPr id="3" name="TextBox 2">
            <a:extLst>
              <a:ext uri="{FF2B5EF4-FFF2-40B4-BE49-F238E27FC236}">
                <a16:creationId xmlns:a16="http://schemas.microsoft.com/office/drawing/2014/main" id="{0C5F1A5D-EBAB-4485-9F51-CB15CEEC372A}"/>
              </a:ext>
            </a:extLst>
          </p:cNvPr>
          <p:cNvSpPr txBox="1"/>
          <p:nvPr/>
        </p:nvSpPr>
        <p:spPr>
          <a:xfrm>
            <a:off x="8608366" y="1883391"/>
            <a:ext cx="2996198" cy="3600986"/>
          </a:xfrm>
          <a:prstGeom prst="rect">
            <a:avLst/>
          </a:prstGeom>
          <a:noFill/>
        </p:spPr>
        <p:txBody>
          <a:bodyPr wrap="square" rtlCol="0">
            <a:spAutoFit/>
          </a:bodyPr>
          <a:lstStyle/>
          <a:p>
            <a:r>
              <a:rPr lang="es-ES" sz="3200" b="1" dirty="0">
                <a:latin typeface="Book Antiqua" panose="02040602050305030304" pitchFamily="18" charset="0"/>
              </a:rPr>
              <a:t>Practicaban sacrificios humanos, sacándole el corazón a la víctima</a:t>
            </a:r>
            <a:r>
              <a:rPr lang="es-ES" dirty="0"/>
              <a:t>.</a:t>
            </a:r>
          </a:p>
          <a:p>
            <a:endParaRPr lang="es-ES" dirty="0"/>
          </a:p>
          <a:p>
            <a:r>
              <a:rPr lang="es-ES" dirty="0"/>
              <a:t> </a:t>
            </a:r>
            <a:endParaRPr lang="en-US" dirty="0"/>
          </a:p>
        </p:txBody>
      </p:sp>
      <p:sp>
        <p:nvSpPr>
          <p:cNvPr id="4" name="TextBox 3">
            <a:extLst>
              <a:ext uri="{FF2B5EF4-FFF2-40B4-BE49-F238E27FC236}">
                <a16:creationId xmlns:a16="http://schemas.microsoft.com/office/drawing/2014/main" id="{AA4C3A59-5C8B-4A18-BD17-4CD61496719C}"/>
              </a:ext>
            </a:extLst>
          </p:cNvPr>
          <p:cNvSpPr txBox="1"/>
          <p:nvPr/>
        </p:nvSpPr>
        <p:spPr>
          <a:xfrm>
            <a:off x="1082713" y="310694"/>
            <a:ext cx="2930610" cy="523220"/>
          </a:xfrm>
          <a:prstGeom prst="rect">
            <a:avLst/>
          </a:prstGeom>
          <a:noFill/>
        </p:spPr>
        <p:txBody>
          <a:bodyPr wrap="none" rtlCol="0">
            <a:spAutoFit/>
          </a:bodyPr>
          <a:lstStyle/>
          <a:p>
            <a:r>
              <a:rPr lang="es-ES" u="sng" dirty="0"/>
              <a:t> </a:t>
            </a:r>
            <a:r>
              <a:rPr lang="es-ES" sz="2800" b="1" u="sng" dirty="0">
                <a:latin typeface="Book Antiqua" panose="02040602050305030304" pitchFamily="18" charset="0"/>
              </a:rPr>
              <a:t>Las Ceremonias </a:t>
            </a:r>
            <a:endParaRPr lang="en-US" sz="2800" b="1" u="sng" dirty="0">
              <a:latin typeface="Book Antiqua" panose="02040602050305030304" pitchFamily="18" charset="0"/>
            </a:endParaRPr>
          </a:p>
        </p:txBody>
      </p:sp>
    </p:spTree>
    <p:extLst>
      <p:ext uri="{BB962C8B-B14F-4D97-AF65-F5344CB8AC3E}">
        <p14:creationId xmlns:p14="http://schemas.microsoft.com/office/powerpoint/2010/main" val="3574605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074" name="Picture 2" descr="Helping working donkeys in industry | The Donkey Sanctuary">
            <a:extLst>
              <a:ext uri="{FF2B5EF4-FFF2-40B4-BE49-F238E27FC236}">
                <a16:creationId xmlns:a16="http://schemas.microsoft.com/office/drawing/2014/main" id="{3586CDE6-1CAE-4122-B82D-53DFE2D717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9815" y="1248229"/>
            <a:ext cx="4198997" cy="470262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The secrets and significance of gold in Mesoamerica - GLINT - The Global  Currency">
            <a:extLst>
              <a:ext uri="{FF2B5EF4-FFF2-40B4-BE49-F238E27FC236}">
                <a16:creationId xmlns:a16="http://schemas.microsoft.com/office/drawing/2014/main" id="{E0F4AFEB-B1C7-4267-8D7B-52EB32C7A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111" y="370113"/>
            <a:ext cx="3642079" cy="240166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The Art of Caribbean Exchange, in Gold, Stone or Hardwood - The New York  Times">
            <a:extLst>
              <a:ext uri="{FF2B5EF4-FFF2-40B4-BE49-F238E27FC236}">
                <a16:creationId xmlns:a16="http://schemas.microsoft.com/office/drawing/2014/main" id="{3DB52EEC-014F-46A3-A3AA-F5C931DDF4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811" y="3127829"/>
            <a:ext cx="2922678" cy="306977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495A9BB-14EE-49B9-B32E-668FBC9EE471}"/>
              </a:ext>
            </a:extLst>
          </p:cNvPr>
          <p:cNvSpPr txBox="1"/>
          <p:nvPr/>
        </p:nvSpPr>
        <p:spPr>
          <a:xfrm>
            <a:off x="8649303" y="1706717"/>
            <a:ext cx="2931886" cy="3785652"/>
          </a:xfrm>
          <a:prstGeom prst="rect">
            <a:avLst/>
          </a:prstGeom>
          <a:noFill/>
        </p:spPr>
        <p:txBody>
          <a:bodyPr wrap="square" rtlCol="0">
            <a:spAutoFit/>
          </a:bodyPr>
          <a:lstStyle/>
          <a:p>
            <a:r>
              <a:rPr lang="es-ES" sz="2400" b="1" dirty="0">
                <a:latin typeface="Book Antiqua" panose="02040602050305030304" pitchFamily="18" charset="0"/>
              </a:rPr>
              <a:t>No tenían animales de carga y por eso su trabajo lo hacían ellos mismos.</a:t>
            </a:r>
          </a:p>
          <a:p>
            <a:endParaRPr lang="es-ES" sz="2400" b="1" dirty="0">
              <a:latin typeface="Book Antiqua" panose="02040602050305030304" pitchFamily="18" charset="0"/>
            </a:endParaRPr>
          </a:p>
          <a:p>
            <a:r>
              <a:rPr lang="es-ES" sz="2400" b="1" dirty="0">
                <a:latin typeface="Book Antiqua" panose="02040602050305030304" pitchFamily="18" charset="0"/>
              </a:rPr>
              <a:t>Sabían hacer ornamentos de oro y plata, pero no habían descubierto el acero.</a:t>
            </a:r>
            <a:endParaRPr lang="en-US" sz="2400" b="1" dirty="0">
              <a:latin typeface="Book Antiqua" panose="02040602050305030304" pitchFamily="18" charset="0"/>
            </a:endParaRPr>
          </a:p>
        </p:txBody>
      </p:sp>
      <p:sp>
        <p:nvSpPr>
          <p:cNvPr id="3" name="TextBox 2">
            <a:extLst>
              <a:ext uri="{FF2B5EF4-FFF2-40B4-BE49-F238E27FC236}">
                <a16:creationId xmlns:a16="http://schemas.microsoft.com/office/drawing/2014/main" id="{9CBC1A50-B29A-46BF-9CF8-B049FEFF0F54}"/>
              </a:ext>
            </a:extLst>
          </p:cNvPr>
          <p:cNvSpPr txBox="1"/>
          <p:nvPr/>
        </p:nvSpPr>
        <p:spPr>
          <a:xfrm>
            <a:off x="9149276" y="725009"/>
            <a:ext cx="1931939" cy="523220"/>
          </a:xfrm>
          <a:prstGeom prst="rect">
            <a:avLst/>
          </a:prstGeom>
          <a:noFill/>
        </p:spPr>
        <p:txBody>
          <a:bodyPr wrap="none" rtlCol="0">
            <a:spAutoFit/>
          </a:bodyPr>
          <a:lstStyle/>
          <a:p>
            <a:r>
              <a:rPr lang="es-ES" sz="2800" b="1" u="sng" dirty="0">
                <a:latin typeface="Book Antiqua" panose="02040602050305030304" pitchFamily="18" charset="0"/>
              </a:rPr>
              <a:t>La Cultura</a:t>
            </a:r>
            <a:endParaRPr lang="en-US" sz="2800" b="1" u="sng" dirty="0">
              <a:latin typeface="Book Antiqua" panose="02040602050305030304" pitchFamily="18" charset="0"/>
            </a:endParaRPr>
          </a:p>
        </p:txBody>
      </p:sp>
    </p:spTree>
    <p:extLst>
      <p:ext uri="{BB962C8B-B14F-4D97-AF65-F5344CB8AC3E}">
        <p14:creationId xmlns:p14="http://schemas.microsoft.com/office/powerpoint/2010/main" val="2033770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7A176"/>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The Maya Calendar and the Burden of Time">
            <a:extLst>
              <a:ext uri="{FF2B5EF4-FFF2-40B4-BE49-F238E27FC236}">
                <a16:creationId xmlns:a16="http://schemas.microsoft.com/office/drawing/2014/main" id="{4E03DDAD-B34F-4C32-AF03-28B427EC87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99" r="8053" b="-1"/>
          <a:stretch/>
        </p:blipFill>
        <p:spPr bwMode="auto">
          <a:xfrm>
            <a:off x="1" y="10"/>
            <a:ext cx="4003040" cy="42267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istema Solar">
            <a:extLst>
              <a:ext uri="{FF2B5EF4-FFF2-40B4-BE49-F238E27FC236}">
                <a16:creationId xmlns:a16="http://schemas.microsoft.com/office/drawing/2014/main" id="{97A1FA69-9491-4CDE-BD84-F4E0C28DC6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45" r="23779" b="1"/>
          <a:stretch/>
        </p:blipFill>
        <p:spPr bwMode="auto">
          <a:xfrm>
            <a:off x="4093465" y="10"/>
            <a:ext cx="4003040" cy="42245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yan Calendar Wallpapers - Top Free Mayan Calendar Backgrounds -  WallpaperAccess">
            <a:extLst>
              <a:ext uri="{FF2B5EF4-FFF2-40B4-BE49-F238E27FC236}">
                <a16:creationId xmlns:a16="http://schemas.microsoft.com/office/drawing/2014/main" id="{44D901B0-517E-4FD6-B784-BED208120B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47" r="12535" b="2"/>
          <a:stretch/>
        </p:blipFill>
        <p:spPr bwMode="auto">
          <a:xfrm>
            <a:off x="8186928" y="10"/>
            <a:ext cx="4005072" cy="42245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6853763-50C7-43E7-AF09-7FD5522EED8B}"/>
              </a:ext>
            </a:extLst>
          </p:cNvPr>
          <p:cNvSpPr txBox="1"/>
          <p:nvPr/>
        </p:nvSpPr>
        <p:spPr>
          <a:xfrm>
            <a:off x="1771148" y="4285051"/>
            <a:ext cx="8647673" cy="1585458"/>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endParaRPr lang="en-US" sz="3200" dirty="0"/>
          </a:p>
          <a:p>
            <a:pPr indent="-228600">
              <a:lnSpc>
                <a:spcPct val="90000"/>
              </a:lnSpc>
              <a:spcAft>
                <a:spcPts val="600"/>
              </a:spcAft>
              <a:buFont typeface="Arial" panose="020B0604020202020204" pitchFamily="34" charset="0"/>
              <a:buChar char="•"/>
            </a:pPr>
            <a:r>
              <a:rPr lang="en-US" sz="3200" b="1" dirty="0">
                <a:latin typeface="Book Antiqua" panose="02040602050305030304" pitchFamily="18" charset="0"/>
              </a:rPr>
              <a:t> Los mayas elaboraron el calendario de 365 días que era más preciso que el europeo de los tiempos de la conquista española.</a:t>
            </a:r>
          </a:p>
        </p:txBody>
      </p:sp>
      <p:grpSp>
        <p:nvGrpSpPr>
          <p:cNvPr id="141" name="Group 140">
            <a:extLst>
              <a:ext uri="{FF2B5EF4-FFF2-40B4-BE49-F238E27FC236}">
                <a16:creationId xmlns:a16="http://schemas.microsoft.com/office/drawing/2014/main" id="{D4469D90-62FA-49B2-981E-5305361D5A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2370" y="4592474"/>
            <a:ext cx="1128382" cy="847206"/>
            <a:chOff x="8183879" y="1000124"/>
            <a:chExt cx="1562267" cy="1172973"/>
          </a:xfrm>
        </p:grpSpPr>
        <p:sp>
          <p:nvSpPr>
            <p:cNvPr id="142" name="Freeform 5">
              <a:extLst>
                <a:ext uri="{FF2B5EF4-FFF2-40B4-BE49-F238E27FC236}">
                  <a16:creationId xmlns:a16="http://schemas.microsoft.com/office/drawing/2014/main" id="{281E6897-9689-4C48-ADC3-9F41AAE3A9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sp>
          <p:nvSpPr>
            <p:cNvPr id="143" name="Freeform 5">
              <a:extLst>
                <a:ext uri="{FF2B5EF4-FFF2-40B4-BE49-F238E27FC236}">
                  <a16:creationId xmlns:a16="http://schemas.microsoft.com/office/drawing/2014/main" id="{404E145C-C4EA-4DED-B029-22B811FCEB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638443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F661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E8A8B5-F2AF-43D3-917D-DCDC1C20097A}"/>
              </a:ext>
            </a:extLst>
          </p:cNvPr>
          <p:cNvSpPr/>
          <p:nvPr/>
        </p:nvSpPr>
        <p:spPr>
          <a:xfrm>
            <a:off x="1303154" y="312472"/>
            <a:ext cx="10274355" cy="369805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Ancient America: The Rise of the Aztec Empire | Native American Netroots">
            <a:extLst>
              <a:ext uri="{FF2B5EF4-FFF2-40B4-BE49-F238E27FC236}">
                <a16:creationId xmlns:a16="http://schemas.microsoft.com/office/drawing/2014/main" id="{9BF9610B-3B25-403D-8F93-FAC3BB024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930" y="962206"/>
            <a:ext cx="4668290" cy="455848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56F7124-38E9-4B0B-8517-AFEBE4FBD4EE}"/>
              </a:ext>
            </a:extLst>
          </p:cNvPr>
          <p:cNvSpPr txBox="1"/>
          <p:nvPr/>
        </p:nvSpPr>
        <p:spPr>
          <a:xfrm>
            <a:off x="6011088" y="831600"/>
            <a:ext cx="4976041" cy="2492990"/>
          </a:xfrm>
          <a:prstGeom prst="rect">
            <a:avLst/>
          </a:prstGeom>
          <a:noFill/>
        </p:spPr>
        <p:txBody>
          <a:bodyPr wrap="none" rtlCol="0">
            <a:spAutoFit/>
          </a:bodyPr>
          <a:lstStyle/>
          <a:p>
            <a:pPr algn="ctr"/>
            <a:r>
              <a:rPr lang="es-ES" sz="4400" b="1" dirty="0"/>
              <a:t> </a:t>
            </a:r>
            <a:r>
              <a:rPr lang="es-ES" sz="6000" b="1" dirty="0"/>
              <a:t>Los Aztecas </a:t>
            </a:r>
          </a:p>
          <a:p>
            <a:pPr algn="ctr"/>
            <a:r>
              <a:rPr lang="es-ES" sz="4800" b="1" dirty="0"/>
              <a:t>(Mexicas)</a:t>
            </a:r>
          </a:p>
          <a:p>
            <a:pPr algn="ctr"/>
            <a:r>
              <a:rPr lang="es-ES" sz="4800" b="1" dirty="0"/>
              <a:t>1200 DC – 1521 DC</a:t>
            </a:r>
            <a:endParaRPr lang="en-US" sz="4800" b="1" dirty="0"/>
          </a:p>
        </p:txBody>
      </p:sp>
      <p:pic>
        <p:nvPicPr>
          <p:cNvPr id="7170" name="Picture 2" descr="Motezuma - Wikipedia">
            <a:extLst>
              <a:ext uri="{FF2B5EF4-FFF2-40B4-BE49-F238E27FC236}">
                <a16:creationId xmlns:a16="http://schemas.microsoft.com/office/drawing/2014/main" id="{C41F9CFF-92CC-4750-983E-480FA873AB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130" y="3429000"/>
            <a:ext cx="2095500" cy="32766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4376704-64F1-468E-8ED8-C0FF09C44704}"/>
              </a:ext>
            </a:extLst>
          </p:cNvPr>
          <p:cNvSpPr txBox="1"/>
          <p:nvPr/>
        </p:nvSpPr>
        <p:spPr>
          <a:xfrm>
            <a:off x="7669530" y="4573233"/>
            <a:ext cx="4010849" cy="1569660"/>
          </a:xfrm>
          <a:prstGeom prst="rect">
            <a:avLst/>
          </a:prstGeom>
          <a:noFill/>
        </p:spPr>
        <p:txBody>
          <a:bodyPr wrap="square" rtlCol="0">
            <a:spAutoFit/>
          </a:bodyPr>
          <a:lstStyle/>
          <a:p>
            <a:r>
              <a:rPr lang="en-US" sz="2400" b="1" dirty="0"/>
              <a:t>En 1440 DC,  Montezuma I se convirtió en el líder de los aztecas y expandió el imperio azteca.</a:t>
            </a:r>
          </a:p>
        </p:txBody>
      </p:sp>
    </p:spTree>
    <p:extLst>
      <p:ext uri="{BB962C8B-B14F-4D97-AF65-F5344CB8AC3E}">
        <p14:creationId xmlns:p14="http://schemas.microsoft.com/office/powerpoint/2010/main" val="1673607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6783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E8A8B5-F2AF-43D3-917D-DCDC1C20097A}"/>
              </a:ext>
            </a:extLst>
          </p:cNvPr>
          <p:cNvSpPr/>
          <p:nvPr/>
        </p:nvSpPr>
        <p:spPr>
          <a:xfrm>
            <a:off x="849380" y="4016178"/>
            <a:ext cx="10493237" cy="2640430"/>
          </a:xfrm>
          <a:prstGeom prst="rect">
            <a:avLst/>
          </a:prstGeom>
          <a:solidFill>
            <a:srgbClr val="F2B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098" name="Picture 2" descr="Aztec map - American Archaeology">
            <a:extLst>
              <a:ext uri="{FF2B5EF4-FFF2-40B4-BE49-F238E27FC236}">
                <a16:creationId xmlns:a16="http://schemas.microsoft.com/office/drawing/2014/main" id="{364CE9B8-FD96-48C5-8DDE-E98D43198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264" y="4217668"/>
            <a:ext cx="4358716" cy="2289268"/>
          </a:xfrm>
          <a:prstGeom prst="rect">
            <a:avLst/>
          </a:prstGeom>
          <a:noFill/>
          <a:ln w="38100">
            <a:solidFill>
              <a:srgbClr val="86783A"/>
            </a:solidFill>
          </a:ln>
          <a:extLst>
            <a:ext uri="{909E8E84-426E-40DD-AFC4-6F175D3DCCD1}">
              <a14:hiddenFill xmlns:a14="http://schemas.microsoft.com/office/drawing/2010/main">
                <a:solidFill>
                  <a:srgbClr val="FFFFFF"/>
                </a:solidFill>
              </a14:hiddenFill>
            </a:ext>
          </a:extLst>
        </p:spPr>
      </p:pic>
      <p:pic>
        <p:nvPicPr>
          <p:cNvPr id="4100" name="Picture 4" descr="The Rise and Fall of The Aztec Civilization - Southwestern Rugs Depot">
            <a:extLst>
              <a:ext uri="{FF2B5EF4-FFF2-40B4-BE49-F238E27FC236}">
                <a16:creationId xmlns:a16="http://schemas.microsoft.com/office/drawing/2014/main" id="{09EA988C-9A02-433D-8E62-2D4D6168C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022" y="4217667"/>
            <a:ext cx="4358716" cy="2289269"/>
          </a:xfrm>
          <a:prstGeom prst="rect">
            <a:avLst/>
          </a:prstGeom>
          <a:noFill/>
          <a:ln w="38100">
            <a:solidFill>
              <a:srgbClr val="86783A"/>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41758F2-242D-47A8-B6F8-06FEC2321668}"/>
              </a:ext>
            </a:extLst>
          </p:cNvPr>
          <p:cNvSpPr txBox="1"/>
          <p:nvPr/>
        </p:nvSpPr>
        <p:spPr>
          <a:xfrm>
            <a:off x="849381" y="203966"/>
            <a:ext cx="10493237" cy="3662541"/>
          </a:xfrm>
          <a:prstGeom prst="rect">
            <a:avLst/>
          </a:prstGeom>
          <a:noFill/>
          <a:ln w="38100">
            <a:solidFill>
              <a:srgbClr val="F2B800"/>
            </a:solidFill>
          </a:ln>
        </p:spPr>
        <p:txBody>
          <a:bodyPr wrap="square" rtlCol="0">
            <a:spAutoFit/>
          </a:bodyPr>
          <a:lstStyle/>
          <a:p>
            <a:pPr marL="342900" indent="-342900">
              <a:buFont typeface="Arial" panose="020B0604020202020204" pitchFamily="34" charset="0"/>
              <a:buChar char="•"/>
            </a:pPr>
            <a:r>
              <a:rPr lang="es-ES" sz="2400" b="1" dirty="0">
                <a:solidFill>
                  <a:schemeClr val="bg1">
                    <a:lumMod val="95000"/>
                  </a:schemeClr>
                </a:solidFill>
              </a:rPr>
              <a:t>Los mexicas vivieron en el centro de México y en la costa del Pacifico.</a:t>
            </a:r>
          </a:p>
          <a:p>
            <a:endParaRPr lang="es-ES" sz="1000" b="1" dirty="0">
              <a:solidFill>
                <a:schemeClr val="bg1">
                  <a:lumMod val="95000"/>
                </a:schemeClr>
              </a:solidFill>
            </a:endParaRPr>
          </a:p>
          <a:p>
            <a:pPr marL="342900" indent="-342900">
              <a:buFont typeface="Arial" panose="020B0604020202020204" pitchFamily="34" charset="0"/>
              <a:buChar char="•"/>
            </a:pPr>
            <a:r>
              <a:rPr lang="en-US" sz="2400" b="1" dirty="0">
                <a:solidFill>
                  <a:schemeClr val="bg1">
                    <a:lumMod val="95000"/>
                  </a:schemeClr>
                </a:solidFill>
                <a:latin typeface="Book Antiqua" panose="02040602050305030304" pitchFamily="18" charset="0"/>
              </a:rPr>
              <a:t>Tenía su lenguaje distinto, hablaban náhuatl.</a:t>
            </a:r>
          </a:p>
          <a:p>
            <a:endParaRPr lang="es-ES" sz="1000" b="1" dirty="0">
              <a:solidFill>
                <a:schemeClr val="bg1">
                  <a:lumMod val="95000"/>
                </a:schemeClr>
              </a:solidFill>
            </a:endParaRPr>
          </a:p>
          <a:p>
            <a:pPr marL="342900" indent="-342900">
              <a:buFont typeface="Arial" panose="020B0604020202020204" pitchFamily="34" charset="0"/>
              <a:buChar char="•"/>
            </a:pPr>
            <a:r>
              <a:rPr lang="es-ES" sz="2400" b="1" dirty="0">
                <a:solidFill>
                  <a:schemeClr val="bg1">
                    <a:lumMod val="95000"/>
                  </a:schemeClr>
                </a:solidFill>
              </a:rPr>
              <a:t>Fundaron su imperio durante el siglo 14, lo cual duró hasta la llegada de los españoles en 1521.</a:t>
            </a:r>
          </a:p>
          <a:p>
            <a:endParaRPr lang="es-ES" sz="1000" b="1" dirty="0">
              <a:solidFill>
                <a:schemeClr val="bg1">
                  <a:lumMod val="95000"/>
                </a:schemeClr>
              </a:solidFill>
            </a:endParaRPr>
          </a:p>
          <a:p>
            <a:pPr marL="342900" indent="-342900">
              <a:buFont typeface="Arial" panose="020B0604020202020204" pitchFamily="34" charset="0"/>
              <a:buChar char="•"/>
            </a:pPr>
            <a:r>
              <a:rPr lang="es-ES" sz="2400" b="1" dirty="0">
                <a:solidFill>
                  <a:schemeClr val="bg1">
                    <a:lumMod val="95000"/>
                  </a:schemeClr>
                </a:solidFill>
              </a:rPr>
              <a:t>En 1200 DC llegaron en el valle de Anáhuac (México).  Allí, en medio del lago Texcoco construyeron su capital.  </a:t>
            </a:r>
          </a:p>
          <a:p>
            <a:endParaRPr lang="es-ES" sz="1000" b="1" dirty="0">
              <a:solidFill>
                <a:schemeClr val="bg1">
                  <a:lumMod val="95000"/>
                </a:schemeClr>
              </a:solidFill>
            </a:endParaRPr>
          </a:p>
          <a:p>
            <a:pPr marL="342900" indent="-342900">
              <a:buFont typeface="Arial" panose="020B0604020202020204" pitchFamily="34" charset="0"/>
              <a:buChar char="•"/>
            </a:pPr>
            <a:r>
              <a:rPr lang="es-ES" sz="2400" b="1" dirty="0">
                <a:solidFill>
                  <a:schemeClr val="bg1">
                    <a:lumMod val="95000"/>
                  </a:schemeClr>
                </a:solidFill>
              </a:rPr>
              <a:t>En 1325 DC se transformaron el lago de Texcoco al centro de su imperio, la capital, la que llamaron Tenochtitlán.</a:t>
            </a:r>
            <a:endParaRPr lang="en-US" sz="2400" b="1" dirty="0">
              <a:solidFill>
                <a:schemeClr val="bg1">
                  <a:lumMod val="95000"/>
                </a:schemeClr>
              </a:solidFill>
            </a:endParaRPr>
          </a:p>
        </p:txBody>
      </p:sp>
    </p:spTree>
    <p:extLst>
      <p:ext uri="{BB962C8B-B14F-4D97-AF65-F5344CB8AC3E}">
        <p14:creationId xmlns:p14="http://schemas.microsoft.com/office/powerpoint/2010/main" val="28281199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1775</TotalTime>
  <Words>1457</Words>
  <Application>Microsoft Office PowerPoint</Application>
  <PresentationFormat>Widescreen</PresentationFormat>
  <Paragraphs>121</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Book Antiqua</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Theresa Anderson (Chamblee High)</dc:creator>
  <cp:lastModifiedBy>Theresa Anderson (Chamblee High)</cp:lastModifiedBy>
  <cp:revision>71</cp:revision>
  <cp:lastPrinted>2022-04-27T15:15:21Z</cp:lastPrinted>
  <dcterms:created xsi:type="dcterms:W3CDTF">2022-03-31T12:47:28Z</dcterms:created>
  <dcterms:modified xsi:type="dcterms:W3CDTF">2022-04-27T15:15:33Z</dcterms:modified>
</cp:coreProperties>
</file>